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53"/>
  </p:notesMasterIdLst>
  <p:sldIdLst>
    <p:sldId id="256" r:id="rId4"/>
    <p:sldId id="259" r:id="rId5"/>
    <p:sldId id="300" r:id="rId6"/>
    <p:sldId id="260" r:id="rId7"/>
    <p:sldId id="281" r:id="rId8"/>
    <p:sldId id="261" r:id="rId9"/>
    <p:sldId id="266" r:id="rId10"/>
    <p:sldId id="307" r:id="rId11"/>
    <p:sldId id="267" r:id="rId12"/>
    <p:sldId id="269" r:id="rId13"/>
    <p:sldId id="257" r:id="rId14"/>
    <p:sldId id="270" r:id="rId15"/>
    <p:sldId id="273" r:id="rId16"/>
    <p:sldId id="272" r:id="rId17"/>
    <p:sldId id="274" r:id="rId18"/>
    <p:sldId id="280" r:id="rId19"/>
    <p:sldId id="288" r:id="rId20"/>
    <p:sldId id="275" r:id="rId21"/>
    <p:sldId id="282" r:id="rId22"/>
    <p:sldId id="283" r:id="rId23"/>
    <p:sldId id="303" r:id="rId24"/>
    <p:sldId id="308" r:id="rId25"/>
    <p:sldId id="302" r:id="rId26"/>
    <p:sldId id="305" r:id="rId27"/>
    <p:sldId id="309" r:id="rId28"/>
    <p:sldId id="306" r:id="rId29"/>
    <p:sldId id="277" r:id="rId30"/>
    <p:sldId id="284" r:id="rId31"/>
    <p:sldId id="279" r:id="rId32"/>
    <p:sldId id="285" r:id="rId33"/>
    <p:sldId id="286" r:id="rId34"/>
    <p:sldId id="289" r:id="rId35"/>
    <p:sldId id="287" r:id="rId36"/>
    <p:sldId id="290" r:id="rId37"/>
    <p:sldId id="291" r:id="rId38"/>
    <p:sldId id="292" r:id="rId39"/>
    <p:sldId id="293" r:id="rId40"/>
    <p:sldId id="295" r:id="rId41"/>
    <p:sldId id="296" r:id="rId42"/>
    <p:sldId id="297" r:id="rId43"/>
    <p:sldId id="310" r:id="rId44"/>
    <p:sldId id="311" r:id="rId45"/>
    <p:sldId id="312" r:id="rId46"/>
    <p:sldId id="313" r:id="rId47"/>
    <p:sldId id="294" r:id="rId48"/>
    <p:sldId id="298" r:id="rId49"/>
    <p:sldId id="314" r:id="rId50"/>
    <p:sldId id="315" r:id="rId51"/>
    <p:sldId id="316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56"/>
    <p:restoredTop sz="91266"/>
  </p:normalViewPr>
  <p:slideViewPr>
    <p:cSldViewPr snapToGrid="0" snapToObjects="1">
      <p:cViewPr varScale="1">
        <p:scale>
          <a:sx n="192" d="100"/>
          <a:sy n="192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2/28/19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45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314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74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809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2/28/19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2/28/19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2/28/19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2/28/19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2/28/19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2/28/19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2/28/19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2/28/19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2/28/19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theory.stanford.edu/~tim/s15/l/l9.pdf" TargetMode="Externa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chienjuho.com/courses/cse518a/sp2019/project-milestone1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44720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Label Aggregation: </a:t>
            </a:r>
            <a:br>
              <a:rPr lang="en-US" dirty="0"/>
            </a:br>
            <a:r>
              <a:rPr lang="en-US" dirty="0"/>
              <a:t>Matrix-Based Methods</a:t>
            </a:r>
            <a:endParaRPr lang="en-US" sz="4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0B5F8-962A-A24B-A798-0FCAA95DD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Today’s Lecture:</a:t>
            </a:r>
            <a:br>
              <a:rPr lang="en-US" sz="4400" dirty="0"/>
            </a:br>
            <a:r>
              <a:rPr lang="en-US" dirty="0"/>
              <a:t>Matrix-Based Approach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619C1E-1D4B-494B-9D1F-929C06B7E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44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9753D-6A7A-B944-B803-EDFD9CF71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Representation of Workers’ Answers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C66EBEE-9F01-DA4C-89AB-521490A90F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19880"/>
              </p:ext>
            </p:extLst>
          </p:nvPr>
        </p:nvGraphicFramePr>
        <p:xfrm>
          <a:off x="2031999" y="2057400"/>
          <a:ext cx="8128002" cy="2743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Worker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Worker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0E03CAB-14E9-F749-866E-510A07CF06D6}"/>
              </a:ext>
            </a:extLst>
          </p:cNvPr>
          <p:cNvSpPr txBox="1"/>
          <p:nvPr/>
        </p:nvSpPr>
        <p:spPr>
          <a:xfrm>
            <a:off x="2866590" y="5713790"/>
            <a:ext cx="64588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Goal:  Infer the true label of each task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4A02A1-359D-6841-99A0-4B2C06502703}"/>
              </a:ext>
            </a:extLst>
          </p:cNvPr>
          <p:cNvSpPr txBox="1"/>
          <p:nvPr/>
        </p:nvSpPr>
        <p:spPr>
          <a:xfrm>
            <a:off x="3931920" y="4800600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7CB70D-BC6A-5D42-9588-45B82022E2C1}"/>
              </a:ext>
            </a:extLst>
          </p:cNvPr>
          <p:cNvSpPr txBox="1"/>
          <p:nvPr/>
        </p:nvSpPr>
        <p:spPr>
          <a:xfrm>
            <a:off x="5239076" y="4800600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51570B-C0BA-5244-A851-5CD893EE08EC}"/>
              </a:ext>
            </a:extLst>
          </p:cNvPr>
          <p:cNvSpPr txBox="1"/>
          <p:nvPr/>
        </p:nvSpPr>
        <p:spPr>
          <a:xfrm>
            <a:off x="6625592" y="480059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896C56-30AE-2B4B-ADAA-FEA58C0A9BBC}"/>
              </a:ext>
            </a:extLst>
          </p:cNvPr>
          <p:cNvSpPr txBox="1"/>
          <p:nvPr/>
        </p:nvSpPr>
        <p:spPr>
          <a:xfrm>
            <a:off x="8065462" y="4800598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E4B505-6DA7-AB43-BB7E-7CF2134085B3}"/>
              </a:ext>
            </a:extLst>
          </p:cNvPr>
          <p:cNvSpPr/>
          <p:nvPr/>
        </p:nvSpPr>
        <p:spPr>
          <a:xfrm>
            <a:off x="6229350" y="1960203"/>
            <a:ext cx="1200150" cy="28403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89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CE83A-18AF-0246-ABEE-BF0F79B1F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Look at Another Problem First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D081A-C3D8-DD40-AF34-90BD7F323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95770"/>
          </a:xfrm>
        </p:spPr>
        <p:txBody>
          <a:bodyPr/>
          <a:lstStyle/>
          <a:p>
            <a:r>
              <a:rPr lang="en-US" dirty="0"/>
              <a:t>Movie recommendation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12B578-1F10-3C42-87CD-FE136F432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392187"/>
              </p:ext>
            </p:extLst>
          </p:nvPr>
        </p:nvGraphicFramePr>
        <p:xfrm>
          <a:off x="1165860" y="2391019"/>
          <a:ext cx="8425025" cy="237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3575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3047697351"/>
                    </a:ext>
                  </a:extLst>
                </a:gridCol>
              </a:tblGrid>
              <a:tr h="326829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Charlie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David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89D3EAB-C978-4046-84BB-7E1FC27D21EA}"/>
              </a:ext>
            </a:extLst>
          </p:cNvPr>
          <p:cNvSpPr txBox="1"/>
          <p:nvPr/>
        </p:nvSpPr>
        <p:spPr>
          <a:xfrm>
            <a:off x="1234612" y="5456332"/>
            <a:ext cx="86816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Warmup Discussion: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Which movie will you recommend to Alice? Why?</a:t>
            </a:r>
          </a:p>
        </p:txBody>
      </p:sp>
    </p:spTree>
    <p:extLst>
      <p:ext uri="{BB962C8B-B14F-4D97-AF65-F5344CB8AC3E}">
        <p14:creationId xmlns:p14="http://schemas.microsoft.com/office/powerpoint/2010/main" val="188586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F79D0-C9D7-B844-9C6C-F14B52C8A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E1DB2-3A9A-FA47-B480-5C0E883C0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227" y="4386370"/>
            <a:ext cx="11071975" cy="2282562"/>
          </a:xfrm>
        </p:spPr>
        <p:txBody>
          <a:bodyPr>
            <a:normAutofit/>
          </a:bodyPr>
          <a:lstStyle/>
          <a:p>
            <a:r>
              <a:rPr lang="en-US" dirty="0"/>
              <a:t>User-based collaborative filtering</a:t>
            </a:r>
          </a:p>
          <a:p>
            <a:pPr lvl="1"/>
            <a:r>
              <a:rPr lang="en-US" dirty="0"/>
              <a:t>Examine users’ rating </a:t>
            </a:r>
            <a:r>
              <a:rPr lang="en-US" i="1" dirty="0"/>
              <a:t>vector</a:t>
            </a:r>
          </a:p>
          <a:p>
            <a:pPr lvl="2"/>
            <a:r>
              <a:rPr lang="en-US" dirty="0"/>
              <a:t>Alice and Bob seem to have similar tastes</a:t>
            </a:r>
          </a:p>
          <a:p>
            <a:pPr lvl="2"/>
            <a:r>
              <a:rPr lang="en-US" dirty="0"/>
              <a:t>Bob likes Movie 5</a:t>
            </a:r>
          </a:p>
          <a:p>
            <a:pPr lvl="2"/>
            <a:r>
              <a:rPr lang="en-US" dirty="0"/>
              <a:t>Alice probably also likes Movie 5</a:t>
            </a:r>
          </a:p>
          <a:p>
            <a:pPr lvl="1"/>
            <a:r>
              <a:rPr lang="en-US" dirty="0"/>
              <a:t>We can calculate </a:t>
            </a:r>
            <a:r>
              <a:rPr lang="en-US" dirty="0">
                <a:solidFill>
                  <a:schemeClr val="accent1"/>
                </a:solidFill>
              </a:rPr>
              <a:t>similarities</a:t>
            </a:r>
            <a:r>
              <a:rPr lang="en-US" dirty="0"/>
              <a:t> among users, and </a:t>
            </a:r>
            <a:r>
              <a:rPr lang="en-US" dirty="0">
                <a:solidFill>
                  <a:schemeClr val="accent1"/>
                </a:solidFill>
              </a:rPr>
              <a:t>weight</a:t>
            </a:r>
            <a:r>
              <a:rPr lang="en-US" dirty="0"/>
              <a:t> their opinions accordingly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FA6E259-0EA1-8F45-AAE3-AF9221106047}"/>
              </a:ext>
            </a:extLst>
          </p:cNvPr>
          <p:cNvGraphicFramePr>
            <a:graphicFrameLocks noGrp="1"/>
          </p:cNvGraphicFramePr>
          <p:nvPr/>
        </p:nvGraphicFramePr>
        <p:xfrm>
          <a:off x="925228" y="1690688"/>
          <a:ext cx="8425025" cy="237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3575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3047697351"/>
                    </a:ext>
                  </a:extLst>
                </a:gridCol>
              </a:tblGrid>
              <a:tr h="326829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Charlie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David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E000F53-333D-0E48-8798-475782AB43D3}"/>
              </a:ext>
            </a:extLst>
          </p:cNvPr>
          <p:cNvSpPr/>
          <p:nvPr/>
        </p:nvSpPr>
        <p:spPr>
          <a:xfrm>
            <a:off x="838200" y="2055681"/>
            <a:ext cx="8759562" cy="474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F1905-6922-2447-9941-0D2BBBDAE84F}"/>
              </a:ext>
            </a:extLst>
          </p:cNvPr>
          <p:cNvSpPr/>
          <p:nvPr/>
        </p:nvSpPr>
        <p:spPr>
          <a:xfrm>
            <a:off x="842725" y="2471630"/>
            <a:ext cx="8759562" cy="474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E97A5-D031-264B-861B-FCB829351B1C}"/>
              </a:ext>
            </a:extLst>
          </p:cNvPr>
          <p:cNvSpPr/>
          <p:nvPr/>
        </p:nvSpPr>
        <p:spPr>
          <a:xfrm>
            <a:off x="838200" y="2848311"/>
            <a:ext cx="8759562" cy="474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D51B4B-22F5-2140-B190-F2540BE45E31}"/>
              </a:ext>
            </a:extLst>
          </p:cNvPr>
          <p:cNvSpPr/>
          <p:nvPr/>
        </p:nvSpPr>
        <p:spPr>
          <a:xfrm>
            <a:off x="838200" y="3298108"/>
            <a:ext cx="8759562" cy="474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605B06-2130-1D4F-BE5A-18F0AB4CCD32}"/>
              </a:ext>
            </a:extLst>
          </p:cNvPr>
          <p:cNvSpPr txBox="1"/>
          <p:nvPr/>
        </p:nvSpPr>
        <p:spPr>
          <a:xfrm>
            <a:off x="6630758" y="4150737"/>
            <a:ext cx="4058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chemeClr val="accent1"/>
                </a:solidFill>
              </a:rPr>
              <a:t>Bob is probably most similar to Alice</a:t>
            </a:r>
          </a:p>
        </p:txBody>
      </p:sp>
    </p:spTree>
    <p:extLst>
      <p:ext uri="{BB962C8B-B14F-4D97-AF65-F5344CB8AC3E}">
        <p14:creationId xmlns:p14="http://schemas.microsoft.com/office/powerpoint/2010/main" val="241439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7" grpId="1" animBg="1"/>
      <p:bldP spid="7" grpId="2" animBg="1"/>
      <p:bldP spid="8" grpId="0" animBg="1"/>
      <p:bldP spid="8" grpId="1" animBg="1"/>
      <p:bldP spid="9" grpId="0" animBg="1"/>
      <p:bldP spid="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F79D0-C9D7-B844-9C6C-F14B52C8A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E1DB2-3A9A-FA47-B480-5C0E883C0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228" y="4386370"/>
            <a:ext cx="10515600" cy="2282562"/>
          </a:xfrm>
        </p:spPr>
        <p:txBody>
          <a:bodyPr>
            <a:normAutofit/>
          </a:bodyPr>
          <a:lstStyle/>
          <a:p>
            <a:r>
              <a:rPr lang="en-US" dirty="0"/>
              <a:t>Item-based collaborative filtering</a:t>
            </a:r>
          </a:p>
          <a:p>
            <a:pPr lvl="1"/>
            <a:r>
              <a:rPr lang="en-US" dirty="0"/>
              <a:t>Examine items’ rating </a:t>
            </a:r>
            <a:r>
              <a:rPr lang="en-US" i="1" dirty="0"/>
              <a:t>vectors</a:t>
            </a:r>
          </a:p>
          <a:p>
            <a:pPr lvl="2"/>
            <a:r>
              <a:rPr lang="en-US" dirty="0"/>
              <a:t>People who like/hate Movie 1 seem to like/hate Movie 5 as well</a:t>
            </a:r>
          </a:p>
          <a:p>
            <a:pPr lvl="2"/>
            <a:r>
              <a:rPr lang="en-US" dirty="0"/>
              <a:t>Since Alice likes Movie 1, she might also like Movie 5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FA6E259-0EA1-8F45-AAE3-AF92211060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181781"/>
              </p:ext>
            </p:extLst>
          </p:nvPr>
        </p:nvGraphicFramePr>
        <p:xfrm>
          <a:off x="925228" y="1690688"/>
          <a:ext cx="8425025" cy="237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3575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3047697351"/>
                    </a:ext>
                  </a:extLst>
                </a:gridCol>
              </a:tblGrid>
              <a:tr h="326829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Charlie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David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E000F53-333D-0E48-8798-475782AB43D3}"/>
              </a:ext>
            </a:extLst>
          </p:cNvPr>
          <p:cNvSpPr/>
          <p:nvPr/>
        </p:nvSpPr>
        <p:spPr>
          <a:xfrm>
            <a:off x="2035056" y="1546917"/>
            <a:ext cx="1375037" cy="2626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C391FA-A5B4-E941-9D0C-402F3E748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7740" y="5181181"/>
            <a:ext cx="3364259" cy="16622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1C154E-392C-B14E-ABBA-0C1E5AEBBFC1}"/>
              </a:ext>
            </a:extLst>
          </p:cNvPr>
          <p:cNvSpPr/>
          <p:nvPr/>
        </p:nvSpPr>
        <p:spPr>
          <a:xfrm>
            <a:off x="6835656" y="1600927"/>
            <a:ext cx="1375037" cy="2626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22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B8427-ABC4-FA4E-BDFA-5A00B46DE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2DF4C-DCFA-B744-BCB6-A809C3619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19554"/>
          </a:xfrm>
        </p:spPr>
        <p:txBody>
          <a:bodyPr>
            <a:normAutofit/>
          </a:bodyPr>
          <a:lstStyle/>
          <a:p>
            <a:r>
              <a:rPr lang="en-US" dirty="0"/>
              <a:t>Pros and Cons</a:t>
            </a:r>
          </a:p>
          <a:p>
            <a:pPr lvl="1"/>
            <a:r>
              <a:rPr lang="en-US" dirty="0"/>
              <a:t>Simple and interpretable</a:t>
            </a:r>
          </a:p>
          <a:p>
            <a:pPr lvl="1"/>
            <a:r>
              <a:rPr lang="en-US" dirty="0"/>
              <a:t>Cold-start and data sparsity problem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(won’t discuss much in this lecture)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/>
              <a:t>Key intuitions for collaborative filtering to work</a:t>
            </a:r>
          </a:p>
          <a:p>
            <a:pPr lvl="1"/>
            <a:r>
              <a:rPr lang="en-US" dirty="0"/>
              <a:t>A big number of ratings are controlled by a small number of parameters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You probably can see why this is related to crowdsourcing already</a:t>
            </a:r>
            <a:endParaRPr lang="en-US" dirty="0">
              <a:solidFill>
                <a:schemeClr val="bg1">
                  <a:lumMod val="65000"/>
                </a:schemeClr>
              </a:solidFill>
              <a:sym typeface="Wingdings" pitchFamily="2" charset="2"/>
            </a:endParaRPr>
          </a:p>
          <a:p>
            <a:pPr lvl="1"/>
            <a:endParaRPr lang="en-US" dirty="0"/>
          </a:p>
          <a:p>
            <a:r>
              <a:rPr lang="en-US" dirty="0"/>
              <a:t>Low rank matrix approximation</a:t>
            </a:r>
          </a:p>
          <a:p>
            <a:pPr lvl="1"/>
            <a:r>
              <a:rPr lang="en-US" dirty="0"/>
              <a:t>A principled method to utilize the above intuition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9EB5FBA-D47A-ED45-A04F-C4C99E7C8F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375057"/>
              </p:ext>
            </p:extLst>
          </p:nvPr>
        </p:nvGraphicFramePr>
        <p:xfrm>
          <a:off x="8286750" y="5554927"/>
          <a:ext cx="3714753" cy="9902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30679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530679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530679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530679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530679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530679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  <a:gridCol w="530679">
                  <a:extLst>
                    <a:ext uri="{9D8B030D-6E8A-4147-A177-3AD203B41FA5}">
                      <a16:colId xmlns:a16="http://schemas.microsoft.com/office/drawing/2014/main" val="30476973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Movie 1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Movie 2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Movie 3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Movie 4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Movie 5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Movie 6</a:t>
                      </a:r>
                    </a:p>
                  </a:txBody>
                  <a:tcPr marL="73601" marR="73601" marT="36801" marB="36801"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Alice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5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4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1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/>
                        <a:t>Bob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4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2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5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/>
                        <a:t>Charlie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1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4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2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David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3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2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4</a:t>
                      </a:r>
                    </a:p>
                  </a:txBody>
                  <a:tcPr marL="73601" marR="73601" marT="36801" marB="36801"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…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24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BBBF24-401F-BB41-96AE-35C6A0269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 very short intro to</a:t>
            </a:r>
            <a:br>
              <a:rPr lang="en-US" dirty="0"/>
            </a:br>
            <a:r>
              <a:rPr lang="en-US" dirty="0"/>
              <a:t>Low rank matrix approximation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2800A8-4827-0A4D-A966-CA4697FA99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625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EE1C0-2848-8D48-8609-D9EDEEF01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of a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6F57C-4F3A-4341-95D2-D0D8DDEF6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59639"/>
          </a:xfrm>
        </p:spPr>
        <p:txBody>
          <a:bodyPr/>
          <a:lstStyle/>
          <a:p>
            <a:r>
              <a:rPr lang="en-US" dirty="0"/>
              <a:t>Matrix Rank</a:t>
            </a:r>
          </a:p>
          <a:p>
            <a:pPr lvl="1"/>
            <a:r>
              <a:rPr lang="en-US" dirty="0"/>
              <a:t># linearly independent row (or column) vectors in a matrix</a:t>
            </a:r>
          </a:p>
          <a:p>
            <a:pPr lvl="1"/>
            <a:endParaRPr lang="en-US" dirty="0"/>
          </a:p>
          <a:p>
            <a:r>
              <a:rPr lang="en-US" dirty="0"/>
              <a:t>Example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does low rank matrix imply?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C50562-01A2-5C4D-B648-E8AE511FA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852" y="3759740"/>
            <a:ext cx="1941174" cy="11932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E7FED-60A0-AB40-8BC7-F348A7372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094" y="3285533"/>
            <a:ext cx="1435638" cy="21416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74FD07-9B9B-FA43-9989-51FCDB7124A0}"/>
              </a:ext>
            </a:extLst>
          </p:cNvPr>
          <p:cNvSpPr txBox="1"/>
          <p:nvPr/>
        </p:nvSpPr>
        <p:spPr>
          <a:xfrm>
            <a:off x="3799582" y="3989027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Rank: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F65EFA-746D-564A-B6EE-07BB40325ABB}"/>
              </a:ext>
            </a:extLst>
          </p:cNvPr>
          <p:cNvSpPr/>
          <p:nvPr/>
        </p:nvSpPr>
        <p:spPr>
          <a:xfrm>
            <a:off x="8469115" y="4023226"/>
            <a:ext cx="11063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Rank: 2</a:t>
            </a:r>
          </a:p>
        </p:txBody>
      </p:sp>
    </p:spTree>
    <p:extLst>
      <p:ext uri="{BB962C8B-B14F-4D97-AF65-F5344CB8AC3E}">
        <p14:creationId xmlns:p14="http://schemas.microsoft.com/office/powerpoint/2010/main" val="148971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774BF-AE28-6548-A196-3312952E7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 Value Decomposition (SVD)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7E9611-A609-C648-85CF-BF8A0E4D97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743534"/>
                <a:ext cx="10515600" cy="3625181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dirty="0"/>
                  <a:t>: Input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𝑚</m:t>
                    </m:r>
                    <m:r>
                      <a:rPr lang="en-US" b="0" i="1" smtClean="0">
                        <a:latin typeface="Cambria Math" charset="0"/>
                      </a:rPr>
                      <m:t> × </m:t>
                    </m:r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matrix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/>
                  <a:t> users,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movies;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/>
                  <a:t> workers,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tasks)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𝑈</m:t>
                    </m:r>
                  </m:oMath>
                </a14:m>
                <a:r>
                  <a:rPr lang="en-US" dirty="0"/>
                  <a:t>: Left singular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𝑚</m:t>
                    </m:r>
                    <m:r>
                      <a:rPr lang="en-US" i="1">
                        <a:latin typeface="Cambria Math" charset="0"/>
                      </a:rPr>
                      <m:t> × </m:t>
                    </m:r>
                    <m:r>
                      <a:rPr lang="en-US" i="1"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dirty="0"/>
                  <a:t> matrix (m users, r latent concepts)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charset="0"/>
                        <a:ea typeface="Cambria Math" charset="0"/>
                        <a:cs typeface="Cambria Math" charset="0"/>
                      </a:rPr>
                      <m:t>Σ</m:t>
                    </m:r>
                  </m:oMath>
                </a14:m>
                <a:r>
                  <a:rPr lang="en-US" dirty="0"/>
                  <a:t>: Singular values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dirty="0"/>
                  <a:t> diagonal matrix (strength of each latent concept)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𝑉</m:t>
                    </m:r>
                  </m:oMath>
                </a14:m>
                <a:r>
                  <a:rPr lang="en-US" dirty="0"/>
                  <a:t>: Right singular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dirty="0"/>
                  <a:t> matrix (n movies, r latent concepts)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307E9611-A609-C648-85CF-BF8A0E4D97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743534"/>
                <a:ext cx="10515600" cy="3625181"/>
              </a:xfrm>
              <a:blipFill rotWithShape="0">
                <a:blip r:embed="rId3"/>
                <a:stretch>
                  <a:fillRect t="-3361" b="-12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/>
              <p:nvPr/>
            </p:nvSpPr>
            <p:spPr>
              <a:xfrm>
                <a:off x="2116556" y="1473227"/>
                <a:ext cx="7460825" cy="8254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 × 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charset="0"/>
                                </a:rPr>
                                <m:t>𝑚</m:t>
                              </m:r>
                              <m:r>
                                <a:rPr lang="en-US" sz="4000" b="0" i="1" smtClean="0">
                                  <a:latin typeface="Cambria Math" charset="0"/>
                                </a:rPr>
                                <m:t> × </m:t>
                              </m:r>
                              <m:r>
                                <a:rPr lang="en-US" sz="4000" b="0" i="1" smtClean="0">
                                  <a:latin typeface="Cambria Math" charset="0"/>
                                </a:rPr>
                                <m:t>𝑟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Σ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40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4000" b="0" i="1" smtClean="0">
                                  <a:latin typeface="Cambria Math" charset="0"/>
                                </a:rPr>
                                <m:t>𝑟</m:t>
                              </m:r>
                            </m:e>
                          </m:d>
                        </m:sub>
                      </m:sSub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4000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en-US" sz="4000" b="0" i="1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4000" b="0" i="1" smtClean="0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31E1562-113F-8643-B826-6C58DD30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556" y="1473227"/>
                <a:ext cx="7460825" cy="82548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78983" y="6368715"/>
            <a:ext cx="11135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(Technically, the SVD definition here looks slightly different from standard definitions, but we can get this one with some discussion on matrix ranks.</a:t>
            </a:r>
          </a:p>
          <a:p>
            <a:r>
              <a:rPr lang="en-US" sz="1400" dirty="0"/>
              <a:t>(See the </a:t>
            </a:r>
            <a:r>
              <a:rPr lang="en-US" sz="1400" dirty="0">
                <a:hlinkClick r:id="rId5"/>
              </a:rPr>
              <a:t>lecture notes</a:t>
            </a:r>
            <a:r>
              <a:rPr lang="en-US" sz="1400" dirty="0"/>
              <a:t> by Tim </a:t>
            </a:r>
            <a:r>
              <a:rPr lang="en-US" sz="1400" dirty="0" err="1"/>
              <a:t>Roughgarden</a:t>
            </a:r>
            <a:r>
              <a:rPr lang="en-US" sz="1400" dirty="0"/>
              <a:t> for more details.)</a:t>
            </a:r>
          </a:p>
        </p:txBody>
      </p:sp>
    </p:spTree>
    <p:extLst>
      <p:ext uri="{BB962C8B-B14F-4D97-AF65-F5344CB8AC3E}">
        <p14:creationId xmlns:p14="http://schemas.microsoft.com/office/powerpoint/2010/main" val="135711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 Value Decomposition (SVD)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always possible to make such decomposition exactly equal (if we don’t put any restrictions on the </a:t>
            </a:r>
            <a:r>
              <a:rPr lang="en-US" b="1" dirty="0">
                <a:solidFill>
                  <a:schemeClr val="accent1"/>
                </a:solidFill>
              </a:rPr>
              <a:t>rank</a:t>
            </a:r>
            <a:r>
              <a:rPr lang="en-US" dirty="0"/>
              <a:t> r)</a:t>
            </a:r>
          </a:p>
          <a:p>
            <a:endParaRPr lang="en-US" dirty="0"/>
          </a:p>
          <a:p>
            <a:endParaRPr lang="en-US" dirty="0"/>
          </a:p>
          <a:p>
            <a:endParaRPr lang="en-US" sz="200" dirty="0"/>
          </a:p>
          <a:p>
            <a:r>
              <a:rPr lang="en-US" dirty="0"/>
              <a:t>Low rank matrix decomposition</a:t>
            </a:r>
          </a:p>
          <a:p>
            <a:pPr lvl="1"/>
            <a:r>
              <a:rPr lang="en-US" dirty="0"/>
              <a:t>Can we approximate A with this decomposition with </a:t>
            </a:r>
            <a:r>
              <a:rPr lang="en-US" b="1" dirty="0">
                <a:solidFill>
                  <a:schemeClr val="accent1"/>
                </a:solidFill>
              </a:rPr>
              <a:t>small rank r</a:t>
            </a:r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pPr lvl="1"/>
            <a:endParaRPr lang="en-US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/>
              <p:nvPr/>
            </p:nvSpPr>
            <p:spPr>
              <a:xfrm>
                <a:off x="2106925" y="4763135"/>
                <a:ext cx="7430176" cy="8418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 × 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b>
                      </m:sSub>
                      <m:r>
                        <a:rPr lang="en-US" sz="4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4000" b="0" i="1" smtClean="0">
                              <a:latin typeface="Cambria Math" charset="0"/>
                            </a:rPr>
                            <m:t>𝑚</m:t>
                          </m:r>
                          <m:r>
                            <a:rPr lang="en-US" sz="4000" b="0" i="1" smtClean="0">
                              <a:latin typeface="Cambria Math" charset="0"/>
                            </a:rPr>
                            <m:t> × </m:t>
                          </m:r>
                          <m:r>
                            <a:rPr lang="en-US" sz="4000" b="0" i="1" smtClean="0">
                              <a:latin typeface="Cambria Math" charset="0"/>
                            </a:rPr>
                            <m:t>𝑟</m:t>
                          </m:r>
                          <m:r>
                            <a:rPr lang="en-US" sz="4000" b="0" i="1" smtClean="0">
                              <a:latin typeface="Cambria Math" charset="0"/>
                            </a:rPr>
                            <m:t>]</m:t>
                          </m:r>
                        </m:sub>
                      </m:sSub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Σ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4000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4000" i="1">
                                  <a:latin typeface="Cambria Math" charset="0"/>
                                </a:rPr>
                                <m:t>𝑟</m:t>
                              </m:r>
                            </m:e>
                          </m:d>
                        </m:sub>
                      </m:sSub>
                      <m:sSup>
                        <m:sSupPr>
                          <m:ctrlPr>
                            <a:rPr lang="en-US" sz="4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40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en-US" sz="4000" i="1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40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31E1562-113F-8643-B826-6C58DD30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6925" y="4763135"/>
                <a:ext cx="7430176" cy="84183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/>
              <p:nvPr/>
            </p:nvSpPr>
            <p:spPr>
              <a:xfrm>
                <a:off x="2100513" y="2797593"/>
                <a:ext cx="7467237" cy="8254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 × 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b>
                      </m:sSub>
                      <m:r>
                        <a:rPr lang="en-US" sz="40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charset="0"/>
                                </a:rPr>
                                <m:t>𝑚</m:t>
                              </m:r>
                              <m:r>
                                <a:rPr lang="en-US" sz="4000" b="0" i="1" smtClean="0">
                                  <a:latin typeface="Cambria Math" charset="0"/>
                                </a:rPr>
                                <m:t> × </m:t>
                              </m:r>
                              <m:r>
                                <a:rPr lang="en-US" sz="4000" b="0" i="1" smtClean="0">
                                  <a:latin typeface="Cambria Math" charset="0"/>
                                </a:rPr>
                                <m:t>𝑟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Σ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40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4000" b="0" i="1" smtClean="0">
                                  <a:latin typeface="Cambria Math" charset="0"/>
                                </a:rPr>
                                <m:t>𝑟</m:t>
                              </m:r>
                            </m:e>
                          </m:d>
                        </m:sub>
                      </m:sSub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4000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en-US" sz="4000" b="0" i="1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4000" b="0" i="1" smtClean="0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31E1562-113F-8643-B826-6C58DD30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513" y="2797593"/>
                <a:ext cx="7467237" cy="82548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185296" y="6027003"/>
            <a:ext cx="98214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dimension reduction technique; </a:t>
            </a:r>
            <a:br>
              <a:rPr lang="en-US" sz="2400" dirty="0"/>
            </a:br>
            <a:r>
              <a:rPr lang="en-US" sz="2400" dirty="0"/>
              <a:t>Reduce the number of parameters (and therefore requires less data to learn) </a:t>
            </a:r>
          </a:p>
        </p:txBody>
      </p:sp>
    </p:spTree>
    <p:extLst>
      <p:ext uri="{BB962C8B-B14F-4D97-AF65-F5344CB8AC3E}">
        <p14:creationId xmlns:p14="http://schemas.microsoft.com/office/powerpoint/2010/main" val="94944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090AA-A895-4E4B-A132-2D447E385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 – Assignment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F966E-3FCB-8543-9CCA-A3E47E28B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211669"/>
          </a:xfrm>
        </p:spPr>
        <p:txBody>
          <a:bodyPr>
            <a:normAutofit/>
          </a:bodyPr>
          <a:lstStyle/>
          <a:p>
            <a:r>
              <a:rPr lang="en-US" dirty="0"/>
              <a:t>Due: Mar 21 (Thursday)</a:t>
            </a:r>
          </a:p>
          <a:p>
            <a:r>
              <a:rPr lang="en-US" dirty="0"/>
              <a:t>Goal: Implement label aggregation algorithms</a:t>
            </a:r>
          </a:p>
          <a:p>
            <a:pPr lvl="1"/>
            <a:r>
              <a:rPr lang="en-US" dirty="0"/>
              <a:t>Majority voting</a:t>
            </a:r>
          </a:p>
          <a:p>
            <a:pPr lvl="1"/>
            <a:r>
              <a:rPr lang="en-US" dirty="0"/>
              <a:t>Another algorithm from the lectures (in either required or optional reading)</a:t>
            </a:r>
          </a:p>
          <a:p>
            <a:r>
              <a:rPr lang="en-US" dirty="0"/>
              <a:t>Dataset:</a:t>
            </a:r>
          </a:p>
          <a:p>
            <a:pPr lvl="1"/>
            <a:r>
              <a:rPr lang="en-US" dirty="0"/>
              <a:t>Recognizing Textual Entailment (RTE) task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sz="1200" dirty="0"/>
          </a:p>
          <a:p>
            <a:pPr lvl="1"/>
            <a:r>
              <a:rPr lang="en-US" dirty="0"/>
              <a:t>800 tasks; 164 workers; 10 labels per task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E40FE-2E2E-3743-BB30-ED6AEB45B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840" y="4560419"/>
            <a:ext cx="9342941" cy="15086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2DFB1F-C0CD-6A4C-ADE2-ECCFCD97AB43}"/>
              </a:ext>
            </a:extLst>
          </p:cNvPr>
          <p:cNvSpPr/>
          <p:nvPr/>
        </p:nvSpPr>
        <p:spPr>
          <a:xfrm>
            <a:off x="1801906" y="4560419"/>
            <a:ext cx="9551894" cy="1114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514087-AFD3-8A4E-8F87-0D6EE3158B4D}"/>
              </a:ext>
            </a:extLst>
          </p:cNvPr>
          <p:cNvSpPr txBox="1"/>
          <p:nvPr/>
        </p:nvSpPr>
        <p:spPr>
          <a:xfrm>
            <a:off x="5988424" y="5687215"/>
            <a:ext cx="6095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Task: Whether the first sentence implies the second hypothesis</a:t>
            </a:r>
          </a:p>
        </p:txBody>
      </p:sp>
    </p:spTree>
    <p:extLst>
      <p:ext uri="{BB962C8B-B14F-4D97-AF65-F5344CB8AC3E}">
        <p14:creationId xmlns:p14="http://schemas.microsoft.com/office/powerpoint/2010/main" val="295962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541" y="60327"/>
            <a:ext cx="10515600" cy="1325563"/>
          </a:xfrm>
        </p:spPr>
        <p:txBody>
          <a:bodyPr/>
          <a:lstStyle/>
          <a:p>
            <a:r>
              <a:rPr lang="en-US" dirty="0"/>
              <a:t>Rank 1 Approximation</a:t>
            </a:r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7F8682B0-B1FF-2B47-8D41-D4B7EBAD9EA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760375" y="4718427"/>
            <a:ext cx="1828800" cy="1143000"/>
          </a:xfrm>
          <a:prstGeom prst="flowChartProcess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r>
              <a:rPr kumimoji="0" lang="en-US" sz="2400" b="1" dirty="0">
                <a:latin typeface="Sylfaen" pitchFamily="18" charset="0"/>
              </a:rPr>
              <a:t>A</a:t>
            </a:r>
            <a:endParaRPr kumimoji="0" lang="en-US" sz="2400" b="1" baseline="30000" dirty="0">
              <a:latin typeface="Sylfaen" pitchFamily="18" charset="0"/>
            </a:endParaRPr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7B1051F9-BC2C-6A4E-B44D-7C8AA27E1397}"/>
              </a:ext>
            </a:extLst>
          </p:cNvPr>
          <p:cNvSpPr>
            <a:spLocks/>
          </p:cNvSpPr>
          <p:nvPr/>
        </p:nvSpPr>
        <p:spPr bwMode="auto">
          <a:xfrm>
            <a:off x="1903250" y="4375527"/>
            <a:ext cx="152400" cy="1752600"/>
          </a:xfrm>
          <a:prstGeom prst="leftBrace">
            <a:avLst>
              <a:gd name="adj1" fmla="val 958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144D343E-4524-4741-910A-20F0EB8F34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6075" y="5061327"/>
            <a:ext cx="3921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kumimoji="0" lang="en-US" sz="2000">
                <a:latin typeface="Sylfaen" pitchFamily="18" charset="0"/>
              </a:rPr>
              <a:t>m</a:t>
            </a:r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7C349187-E4D3-0B4E-9FB7-ED93504B4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2850" y="3699252"/>
            <a:ext cx="3286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kumimoji="0" lang="en-US" sz="2000" dirty="0">
                <a:latin typeface="Sylfaen" pitchFamily="18" charset="0"/>
              </a:rPr>
              <a:t>n</a:t>
            </a:r>
          </a:p>
        </p:txBody>
      </p:sp>
      <p:sp>
        <p:nvSpPr>
          <p:cNvPr id="8" name="AutoShape 9">
            <a:extLst>
              <a:ext uri="{FF2B5EF4-FFF2-40B4-BE49-F238E27FC236}">
                <a16:creationId xmlns:a16="http://schemas.microsoft.com/office/drawing/2014/main" id="{3B0CED32-52A9-9C4B-A2FC-471BD240805E}"/>
              </a:ext>
            </a:extLst>
          </p:cNvPr>
          <p:cNvSpPr>
            <a:spLocks/>
          </p:cNvSpPr>
          <p:nvPr/>
        </p:nvSpPr>
        <p:spPr bwMode="auto">
          <a:xfrm rot="5400000">
            <a:off x="2512850" y="3623052"/>
            <a:ext cx="304800" cy="1066800"/>
          </a:xfrm>
          <a:prstGeom prst="leftBrace">
            <a:avLst>
              <a:gd name="adj1" fmla="val 291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AutoShape 18">
            <a:extLst>
              <a:ext uri="{FF2B5EF4-FFF2-40B4-BE49-F238E27FC236}">
                <a16:creationId xmlns:a16="http://schemas.microsoft.com/office/drawing/2014/main" id="{FA0CFE4D-AB82-C34B-A1A3-2D6065851F74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771796" y="5208170"/>
            <a:ext cx="1828800" cy="163513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kumimoji="0" lang="en-US" sz="2400" b="1" baseline="30000">
              <a:latin typeface="Sylfaen" pitchFamily="18" charset="0"/>
            </a:endParaRPr>
          </a:p>
        </p:txBody>
      </p:sp>
      <p:sp>
        <p:nvSpPr>
          <p:cNvPr id="10" name="AutoShape 19">
            <a:extLst>
              <a:ext uri="{FF2B5EF4-FFF2-40B4-BE49-F238E27FC236}">
                <a16:creationId xmlns:a16="http://schemas.microsoft.com/office/drawing/2014/main" id="{0AB30735-0FD8-E64A-81DE-3D7F6BF2667A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5452004" y="4397752"/>
            <a:ext cx="174625" cy="161925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kumimoji="0" lang="en-US" sz="2400" b="1">
              <a:latin typeface="Symbol" pitchFamily="18" charset="2"/>
              <a:sym typeface="Symbol" pitchFamily="18" charset="2"/>
            </a:endParaRPr>
          </a:p>
        </p:txBody>
      </p:sp>
      <p:sp>
        <p:nvSpPr>
          <p:cNvPr id="11" name="Rectangle 21">
            <a:extLst>
              <a:ext uri="{FF2B5EF4-FFF2-40B4-BE49-F238E27FC236}">
                <a16:creationId xmlns:a16="http://schemas.microsoft.com/office/drawing/2014/main" id="{870965B9-B177-0441-9375-DE0AEB520C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6367" y="4558089"/>
            <a:ext cx="977900" cy="1006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kumimoji="0" lang="en-US" sz="6000" dirty="0">
                <a:latin typeface="Symbol" pitchFamily="18" charset="2"/>
                <a:sym typeface="Symbol" pitchFamily="18" charset="2"/>
              </a:rPr>
              <a:t> </a:t>
            </a:r>
            <a:r>
              <a:rPr kumimoji="0" lang="en-US" sz="4400" dirty="0">
                <a:latin typeface="Symbol" pitchFamily="18" charset="2"/>
              </a:rPr>
              <a:t> </a:t>
            </a:r>
          </a:p>
        </p:txBody>
      </p:sp>
      <p:sp>
        <p:nvSpPr>
          <p:cNvPr id="12" name="AutoShape 24">
            <a:extLst>
              <a:ext uri="{FF2B5EF4-FFF2-40B4-BE49-F238E27FC236}">
                <a16:creationId xmlns:a16="http://schemas.microsoft.com/office/drawing/2014/main" id="{FD0D954A-1FF8-1F4F-BA52-02BCB0FAB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8381" y="4402514"/>
            <a:ext cx="1149350" cy="163513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kumimoji="0" lang="en-US" sz="2400" b="1" baseline="30000">
              <a:latin typeface="Sylfae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/>
              <p:nvPr/>
            </p:nvSpPr>
            <p:spPr>
              <a:xfrm>
                <a:off x="1903250" y="1127105"/>
                <a:ext cx="7483908" cy="8254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 × 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b>
                      </m:sSub>
                      <m:r>
                        <a:rPr lang="en-US" sz="4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charset="0"/>
                                </a:rPr>
                                <m:t>𝑚</m:t>
                              </m:r>
                              <m:r>
                                <a:rPr lang="en-US" sz="4000" b="0" i="1" smtClean="0">
                                  <a:latin typeface="Cambria Math" charset="0"/>
                                </a:rPr>
                                <m:t> × 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Σ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4000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4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  <m:sSup>
                        <m:sSupPr>
                          <m:ctrlPr>
                            <a:rPr lang="en-US" sz="4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40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en-US" sz="4000" i="1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4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4000" dirty="0"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250" y="1127105"/>
                <a:ext cx="7483908" cy="825482"/>
              </a:xfrm>
              <a:prstGeom prst="rect">
                <a:avLst/>
              </a:prstGeom>
              <a:blipFill>
                <a:blip r:embed="rId2"/>
                <a:stretch>
                  <a:fillRect l="-1017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/>
              <p:nvPr/>
            </p:nvSpPr>
            <p:spPr>
              <a:xfrm>
                <a:off x="3768632" y="2275810"/>
                <a:ext cx="2258823" cy="6231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latin typeface="Cambria Math" charset="0"/>
                            </a:rPr>
                            <m:t>𝒖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1" i="1" smtClean="0"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sz="4000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8632" y="2275810"/>
                <a:ext cx="2258823" cy="623119"/>
              </a:xfrm>
              <a:prstGeom prst="rect">
                <a:avLst/>
              </a:prstGeom>
              <a:blipFill>
                <a:blip r:embed="rId3"/>
                <a:stretch>
                  <a:fillRect l="-1676" b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441140" y="3634719"/>
                <a:ext cx="4886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charset="0"/>
                            </a:rPr>
                            <m:t>𝒖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140" y="3634719"/>
                <a:ext cx="488660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310086" y="3634719"/>
                <a:ext cx="4584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086" y="3634719"/>
                <a:ext cx="458459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6438818" y="3631385"/>
                <a:ext cx="494238" cy="372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8818" y="3631385"/>
                <a:ext cx="494238" cy="372666"/>
              </a:xfrm>
              <a:prstGeom prst="rect">
                <a:avLst/>
              </a:prstGeom>
              <a:blipFill rotWithShape="0"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3444511" y="6407011"/>
            <a:ext cx="2324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left singular vector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898044" y="5162510"/>
            <a:ext cx="14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Singular value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85937" y="4909579"/>
            <a:ext cx="2501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right singular vector</a:t>
            </a:r>
          </a:p>
        </p:txBody>
      </p:sp>
    </p:spTree>
    <p:extLst>
      <p:ext uri="{BB962C8B-B14F-4D97-AF65-F5344CB8AC3E}">
        <p14:creationId xmlns:p14="http://schemas.microsoft.com/office/powerpoint/2010/main" val="2134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 animBg="1"/>
      <p:bldP spid="9" grpId="0" animBg="1"/>
      <p:bldP spid="10" grpId="0" animBg="1"/>
      <p:bldP spid="11" grpId="0"/>
      <p:bldP spid="12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k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/>
              <p:nvPr/>
            </p:nvSpPr>
            <p:spPr>
              <a:xfrm>
                <a:off x="838200" y="1482016"/>
                <a:ext cx="10319941" cy="8254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b>
                    </m:sSub>
                    <m:r>
                      <a:rPr lang="en-US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charset="0"/>
                          </a:rPr>
                          <m:t>𝑈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4000" b="0" i="1" smtClean="0">
                                <a:latin typeface="Cambria Math" charset="0"/>
                              </a:rPr>
                              <m:t> × </m:t>
                            </m:r>
                            <m:r>
                              <a:rPr lang="en-US" sz="4000" b="0" i="1" smtClean="0">
                                <a:latin typeface="Cambria Math" charset="0"/>
                              </a:rPr>
                              <m:t>𝑘</m:t>
                            </m:r>
                          </m:e>
                        </m:d>
                      </m:sub>
                    </m:sSub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Σ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4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4000" i="1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4000" b="0" i="1" smtClean="0">
                                <a:latin typeface="Cambria Math" charset="0"/>
                              </a:rPr>
                              <m:t>𝑘</m:t>
                            </m:r>
                          </m:e>
                        </m:d>
                      </m:sub>
                    </m:sSub>
                    <m:sSup>
                      <m:sSupPr>
                        <m:ctrlPr>
                          <a:rPr lang="en-US" sz="4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𝑉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40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0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sz="4000" i="1"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en-US" sz="4000" b="0" i="1" smtClean="0"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4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a:rPr lang="en-US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4000" b="1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40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40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4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sz="40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𝑇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4000" dirty="0">
                    <a:ea typeface="Cambria Math" charset="0"/>
                    <a:cs typeface="Cambria Math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31E1562-113F-8643-B826-6C58DD30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82016"/>
                <a:ext cx="10319941" cy="825482"/>
              </a:xfrm>
              <a:prstGeom prst="rect">
                <a:avLst/>
              </a:prstGeom>
              <a:blipFill rotWithShape="0">
                <a:blip r:embed="rId2"/>
                <a:stretch>
                  <a:fillRect l="-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/>
              <p:nvPr/>
            </p:nvSpPr>
            <p:spPr>
              <a:xfrm>
                <a:off x="3775464" y="2696980"/>
                <a:ext cx="22762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4000" dirty="0">
                    <a:ea typeface="Cambria Math" charset="0"/>
                    <a:cs typeface="Cambria Math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31E1562-113F-8643-B826-6C58DD30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464" y="2696980"/>
                <a:ext cx="227626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3952595" y="3498982"/>
            <a:ext cx="328612" cy="32067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auto">
          <a:xfrm rot="16200000">
            <a:off x="661707" y="3835532"/>
            <a:ext cx="1828800" cy="1143000"/>
          </a:xfrm>
          <a:prstGeom prst="flowChartProcess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r>
              <a:rPr kumimoji="0" lang="en-US" sz="2400" b="1" dirty="0">
                <a:latin typeface="Sylfaen" pitchFamily="18" charset="0"/>
              </a:rPr>
              <a:t>A</a:t>
            </a:r>
            <a:endParaRPr kumimoji="0" lang="en-US" sz="2400" b="1" baseline="30000" dirty="0">
              <a:latin typeface="Sylfaen" pitchFamily="18" charset="0"/>
            </a:endParaRPr>
          </a:p>
        </p:txBody>
      </p:sp>
      <p:sp>
        <p:nvSpPr>
          <p:cNvPr id="18" name="AutoShape 6"/>
          <p:cNvSpPr>
            <a:spLocks/>
          </p:cNvSpPr>
          <p:nvPr/>
        </p:nvSpPr>
        <p:spPr bwMode="auto">
          <a:xfrm>
            <a:off x="804582" y="3492632"/>
            <a:ext cx="152400" cy="1752600"/>
          </a:xfrm>
          <a:prstGeom prst="leftBrace">
            <a:avLst>
              <a:gd name="adj1" fmla="val 958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461682" y="4159382"/>
            <a:ext cx="3921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kumimoji="0" lang="en-US" sz="2000" dirty="0">
                <a:latin typeface="Sylfaen" pitchFamily="18" charset="0"/>
              </a:rPr>
              <a:t>m</a:t>
            </a:r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1414182" y="2816357"/>
            <a:ext cx="3286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kumimoji="0" lang="en-US" sz="2000">
                <a:latin typeface="Sylfaen" pitchFamily="18" charset="0"/>
              </a:rPr>
              <a:t>n</a:t>
            </a:r>
          </a:p>
        </p:txBody>
      </p:sp>
      <p:sp>
        <p:nvSpPr>
          <p:cNvPr id="21" name="AutoShape 9"/>
          <p:cNvSpPr>
            <a:spLocks/>
          </p:cNvSpPr>
          <p:nvPr/>
        </p:nvSpPr>
        <p:spPr bwMode="auto">
          <a:xfrm rot="5400000">
            <a:off x="1414182" y="2740157"/>
            <a:ext cx="304800" cy="1066800"/>
          </a:xfrm>
          <a:prstGeom prst="leftBrace">
            <a:avLst>
              <a:gd name="adj1" fmla="val 291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3949420" y="3856169"/>
            <a:ext cx="395287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0" lang="en-US" sz="2800" b="1">
                <a:latin typeface="Sylfaen" pitchFamily="18" charset="0"/>
                <a:sym typeface="Symbol" pitchFamily="18" charset="2"/>
              </a:rPr>
              <a:t></a:t>
            </a:r>
          </a:p>
        </p:txBody>
      </p:sp>
      <p:grpSp>
        <p:nvGrpSpPr>
          <p:cNvPr id="23" name="Group 11"/>
          <p:cNvGrpSpPr>
            <a:grpSpLocks/>
          </p:cNvGrpSpPr>
          <p:nvPr/>
        </p:nvGrpSpPr>
        <p:grpSpPr bwMode="auto">
          <a:xfrm>
            <a:off x="2974695" y="3492632"/>
            <a:ext cx="468312" cy="1752600"/>
            <a:chOff x="1663" y="1551"/>
            <a:chExt cx="295" cy="1104"/>
          </a:xfrm>
        </p:grpSpPr>
        <p:sp>
          <p:nvSpPr>
            <p:cNvPr id="24" name="AutoShape 12"/>
            <p:cNvSpPr>
              <a:spLocks/>
            </p:cNvSpPr>
            <p:nvPr/>
          </p:nvSpPr>
          <p:spPr bwMode="auto">
            <a:xfrm>
              <a:off x="1862" y="1551"/>
              <a:ext cx="96" cy="1104"/>
            </a:xfrm>
            <a:prstGeom prst="leftBrace">
              <a:avLst>
                <a:gd name="adj1" fmla="val 958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Text Box 13"/>
            <p:cNvSpPr txBox="1">
              <a:spLocks noChangeArrowheads="1"/>
            </p:cNvSpPr>
            <p:nvPr/>
          </p:nvSpPr>
          <p:spPr bwMode="auto">
            <a:xfrm>
              <a:off x="1663" y="1955"/>
              <a:ext cx="247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kumimoji="0" lang="en-US" sz="2000">
                  <a:latin typeface="Sylfaen" pitchFamily="18" charset="0"/>
                </a:rPr>
                <a:t>m</a:t>
              </a:r>
            </a:p>
          </p:txBody>
        </p:sp>
      </p:grpSp>
      <p:grpSp>
        <p:nvGrpSpPr>
          <p:cNvPr id="26" name="Group 14"/>
          <p:cNvGrpSpPr>
            <a:grpSpLocks/>
          </p:cNvGrpSpPr>
          <p:nvPr/>
        </p:nvGrpSpPr>
        <p:grpSpPr bwMode="auto">
          <a:xfrm>
            <a:off x="4444720" y="2794132"/>
            <a:ext cx="1066800" cy="660400"/>
            <a:chOff x="2589" y="1111"/>
            <a:chExt cx="672" cy="416"/>
          </a:xfrm>
        </p:grpSpPr>
        <p:sp>
          <p:nvSpPr>
            <p:cNvPr id="27" name="Text Box 15"/>
            <p:cNvSpPr txBox="1">
              <a:spLocks noChangeArrowheads="1"/>
            </p:cNvSpPr>
            <p:nvPr/>
          </p:nvSpPr>
          <p:spPr bwMode="auto">
            <a:xfrm>
              <a:off x="2831" y="1111"/>
              <a:ext cx="207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kumimoji="0" lang="en-US" sz="2000">
                  <a:latin typeface="Sylfaen" pitchFamily="18" charset="0"/>
                </a:rPr>
                <a:t>n</a:t>
              </a:r>
            </a:p>
          </p:txBody>
        </p:sp>
        <p:sp>
          <p:nvSpPr>
            <p:cNvPr id="28" name="AutoShape 16"/>
            <p:cNvSpPr>
              <a:spLocks/>
            </p:cNvSpPr>
            <p:nvPr/>
          </p:nvSpPr>
          <p:spPr bwMode="auto">
            <a:xfrm rot="5400000">
              <a:off x="2829" y="1095"/>
              <a:ext cx="192" cy="672"/>
            </a:xfrm>
            <a:prstGeom prst="leftBrace">
              <a:avLst>
                <a:gd name="adj1" fmla="val 291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9" name="Rectangle 17"/>
          <p:cNvSpPr>
            <a:spLocks noChangeArrowheads="1"/>
          </p:cNvSpPr>
          <p:nvPr/>
        </p:nvSpPr>
        <p:spPr bwMode="auto">
          <a:xfrm>
            <a:off x="3484282" y="5240469"/>
            <a:ext cx="439738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0" lang="en-US" sz="2800" b="1">
                <a:latin typeface="Sylfaen" pitchFamily="18" charset="0"/>
              </a:rPr>
              <a:t>U</a:t>
            </a:r>
            <a:endParaRPr kumimoji="0" lang="en-US" sz="2800" b="1" baseline="30000">
              <a:latin typeface="Sylfaen" pitchFamily="18" charset="0"/>
            </a:endParaRPr>
          </a:p>
        </p:txBody>
      </p:sp>
      <p:sp>
        <p:nvSpPr>
          <p:cNvPr id="30" name="AutoShape 18"/>
          <p:cNvSpPr>
            <a:spLocks noChangeArrowheads="1"/>
          </p:cNvSpPr>
          <p:nvPr/>
        </p:nvSpPr>
        <p:spPr bwMode="auto">
          <a:xfrm rot="16200000">
            <a:off x="2686564" y="4325275"/>
            <a:ext cx="1828800" cy="163513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kumimoji="0" lang="en-US" sz="2400" b="1" baseline="30000">
              <a:latin typeface="Sylfaen" pitchFamily="18" charset="0"/>
            </a:endParaRPr>
          </a:p>
        </p:txBody>
      </p:sp>
      <p:sp>
        <p:nvSpPr>
          <p:cNvPr id="31" name="AutoShape 19"/>
          <p:cNvSpPr>
            <a:spLocks noChangeArrowheads="1"/>
          </p:cNvSpPr>
          <p:nvPr/>
        </p:nvSpPr>
        <p:spPr bwMode="auto">
          <a:xfrm rot="16200000">
            <a:off x="3941482" y="3503744"/>
            <a:ext cx="174625" cy="161925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kumimoji="0" lang="en-US" sz="2400" b="1">
              <a:latin typeface="Symbol" pitchFamily="18" charset="2"/>
              <a:sym typeface="Symbol" pitchFamily="18" charset="2"/>
            </a:endParaRPr>
          </a:p>
        </p:txBody>
      </p:sp>
      <p:sp>
        <p:nvSpPr>
          <p:cNvPr id="32" name="Rectangle 20"/>
          <p:cNvSpPr>
            <a:spLocks noChangeArrowheads="1"/>
          </p:cNvSpPr>
          <p:nvPr/>
        </p:nvSpPr>
        <p:spPr bwMode="auto">
          <a:xfrm>
            <a:off x="4714595" y="3818069"/>
            <a:ext cx="584200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0" lang="en-US" sz="2800" b="1">
                <a:latin typeface="Sylfaen" pitchFamily="18" charset="0"/>
              </a:rPr>
              <a:t>V</a:t>
            </a:r>
            <a:r>
              <a:rPr kumimoji="0" lang="en-US" sz="2800" b="1" baseline="30000">
                <a:latin typeface="Sylfaen" pitchFamily="18" charset="0"/>
              </a:rPr>
              <a:t>T</a:t>
            </a:r>
          </a:p>
        </p:txBody>
      </p:sp>
      <p:sp>
        <p:nvSpPr>
          <p:cNvPr id="33" name="Rectangle 21"/>
          <p:cNvSpPr>
            <a:spLocks noChangeArrowheads="1"/>
          </p:cNvSpPr>
          <p:nvPr/>
        </p:nvSpPr>
        <p:spPr bwMode="auto">
          <a:xfrm>
            <a:off x="2112682" y="3848232"/>
            <a:ext cx="977900" cy="1006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kumimoji="0" lang="en-US" sz="6000" dirty="0">
                <a:latin typeface="Symbol" pitchFamily="18" charset="2"/>
                <a:sym typeface="Symbol" pitchFamily="18" charset="2"/>
              </a:rPr>
              <a:t></a:t>
            </a:r>
            <a:r>
              <a:rPr kumimoji="0" lang="en-US" sz="4400" dirty="0">
                <a:latin typeface="Symbol" pitchFamily="18" charset="2"/>
              </a:rPr>
              <a:t> </a:t>
            </a:r>
          </a:p>
        </p:txBody>
      </p:sp>
      <p:sp>
        <p:nvSpPr>
          <p:cNvPr id="34" name="Rectangle 22"/>
          <p:cNvSpPr>
            <a:spLocks noChangeArrowheads="1"/>
          </p:cNvSpPr>
          <p:nvPr/>
        </p:nvSpPr>
        <p:spPr bwMode="auto">
          <a:xfrm>
            <a:off x="3677957" y="3489457"/>
            <a:ext cx="171450" cy="1831975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Rectangle 23"/>
          <p:cNvSpPr>
            <a:spLocks noChangeArrowheads="1"/>
          </p:cNvSpPr>
          <p:nvPr/>
        </p:nvSpPr>
        <p:spPr bwMode="auto">
          <a:xfrm>
            <a:off x="4117695" y="3668844"/>
            <a:ext cx="158750" cy="157163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AutoShape 24"/>
          <p:cNvSpPr>
            <a:spLocks noChangeArrowheads="1"/>
          </p:cNvSpPr>
          <p:nvPr/>
        </p:nvSpPr>
        <p:spPr bwMode="auto">
          <a:xfrm>
            <a:off x="4401857" y="3510094"/>
            <a:ext cx="1149350" cy="163513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kumimoji="0" lang="en-US" sz="2400" b="1" baseline="30000">
              <a:latin typeface="Sylfaen" pitchFamily="18" charset="0"/>
            </a:endParaRPr>
          </a:p>
        </p:txBody>
      </p:sp>
      <p:sp>
        <p:nvSpPr>
          <p:cNvPr id="37" name="Rectangle 25"/>
          <p:cNvSpPr>
            <a:spLocks noChangeArrowheads="1"/>
          </p:cNvSpPr>
          <p:nvPr/>
        </p:nvSpPr>
        <p:spPr bwMode="auto">
          <a:xfrm>
            <a:off x="4400270" y="3678369"/>
            <a:ext cx="1150937" cy="169863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AutoShape 18"/>
          <p:cNvSpPr>
            <a:spLocks noChangeArrowheads="1"/>
          </p:cNvSpPr>
          <p:nvPr/>
        </p:nvSpPr>
        <p:spPr bwMode="auto">
          <a:xfrm rot="16200000">
            <a:off x="6091379" y="4407825"/>
            <a:ext cx="1828800" cy="163513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kumimoji="0" lang="en-US" sz="2400" b="1" baseline="30000">
              <a:latin typeface="Sylfaen" pitchFamily="18" charset="0"/>
            </a:endParaRPr>
          </a:p>
        </p:txBody>
      </p:sp>
      <p:sp>
        <p:nvSpPr>
          <p:cNvPr id="39" name="AutoShape 19"/>
          <p:cNvSpPr>
            <a:spLocks noChangeArrowheads="1"/>
          </p:cNvSpPr>
          <p:nvPr/>
        </p:nvSpPr>
        <p:spPr bwMode="auto">
          <a:xfrm rot="16200000">
            <a:off x="7146272" y="3586294"/>
            <a:ext cx="174625" cy="161925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kumimoji="0" lang="en-US" sz="2400" b="1">
              <a:latin typeface="Symbol" pitchFamily="18" charset="2"/>
              <a:sym typeface="Symbol" pitchFamily="18" charset="2"/>
            </a:endParaRPr>
          </a:p>
        </p:txBody>
      </p:sp>
      <p:sp>
        <p:nvSpPr>
          <p:cNvPr id="40" name="Rectangle 22"/>
          <p:cNvSpPr>
            <a:spLocks noChangeArrowheads="1"/>
          </p:cNvSpPr>
          <p:nvPr/>
        </p:nvSpPr>
        <p:spPr bwMode="auto">
          <a:xfrm>
            <a:off x="9114772" y="3614869"/>
            <a:ext cx="171450" cy="1831975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Rectangle 23"/>
          <p:cNvSpPr>
            <a:spLocks noChangeArrowheads="1"/>
          </p:cNvSpPr>
          <p:nvPr/>
        </p:nvSpPr>
        <p:spPr bwMode="auto">
          <a:xfrm>
            <a:off x="9362422" y="3614869"/>
            <a:ext cx="158750" cy="157163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AutoShape 24"/>
          <p:cNvSpPr>
            <a:spLocks noChangeArrowheads="1"/>
          </p:cNvSpPr>
          <p:nvPr/>
        </p:nvSpPr>
        <p:spPr bwMode="auto">
          <a:xfrm>
            <a:off x="7457422" y="3592644"/>
            <a:ext cx="1149350" cy="163513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kumimoji="0" lang="en-US" sz="2400" b="1" baseline="30000">
              <a:latin typeface="Sylfaen" pitchFamily="18" charset="0"/>
            </a:endParaRPr>
          </a:p>
        </p:txBody>
      </p:sp>
      <p:sp>
        <p:nvSpPr>
          <p:cNvPr id="43" name="Rectangle 25"/>
          <p:cNvSpPr>
            <a:spLocks noChangeArrowheads="1"/>
          </p:cNvSpPr>
          <p:nvPr/>
        </p:nvSpPr>
        <p:spPr bwMode="auto">
          <a:xfrm>
            <a:off x="9667222" y="3614869"/>
            <a:ext cx="1150938" cy="169863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Text Box 26"/>
          <p:cNvSpPr txBox="1">
            <a:spLocks noChangeArrowheads="1"/>
          </p:cNvSpPr>
          <p:nvPr/>
        </p:nvSpPr>
        <p:spPr bwMode="auto">
          <a:xfrm>
            <a:off x="8681385" y="4129219"/>
            <a:ext cx="452437" cy="762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0" lang="en-US" sz="4400">
                <a:latin typeface="Comic Sans MS" pitchFamily="66" charset="0"/>
              </a:rPr>
              <a:t>+</a:t>
            </a:r>
          </a:p>
        </p:txBody>
      </p:sp>
      <p:sp>
        <p:nvSpPr>
          <p:cNvPr id="47" name="Rectangle 21"/>
          <p:cNvSpPr>
            <a:spLocks noChangeArrowheads="1"/>
          </p:cNvSpPr>
          <p:nvPr/>
        </p:nvSpPr>
        <p:spPr bwMode="auto">
          <a:xfrm>
            <a:off x="5801099" y="3784732"/>
            <a:ext cx="977900" cy="1006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kumimoji="0" lang="en-US" sz="6000" dirty="0">
                <a:latin typeface="Symbol" pitchFamily="18" charset="2"/>
                <a:sym typeface="Symbol" pitchFamily="18" charset="2"/>
              </a:rPr>
              <a:t>=</a:t>
            </a:r>
            <a:endParaRPr kumimoji="0" lang="en-US" sz="4400" dirty="0">
              <a:latin typeface="Symbol" pitchFamily="18" charset="2"/>
            </a:endParaRPr>
          </a:p>
        </p:txBody>
      </p:sp>
      <p:sp>
        <p:nvSpPr>
          <p:cNvPr id="48" name="Footer Placeholder 23"/>
          <p:cNvSpPr>
            <a:spLocks noGrp="1"/>
          </p:cNvSpPr>
          <p:nvPr>
            <p:ph type="ftr" sz="quarter" idx="11"/>
          </p:nvPr>
        </p:nvSpPr>
        <p:spPr>
          <a:xfrm>
            <a:off x="2190294" y="6558484"/>
            <a:ext cx="6721826" cy="235475"/>
          </a:xfrm>
        </p:spPr>
        <p:txBody>
          <a:bodyPr/>
          <a:lstStyle/>
          <a:p>
            <a:r>
              <a:rPr lang="nn-NO" dirty="0"/>
              <a:t>J. </a:t>
            </a:r>
            <a:r>
              <a:rPr lang="nn-NO" dirty="0" err="1"/>
              <a:t>Leskovec</a:t>
            </a:r>
            <a:r>
              <a:rPr lang="nn-NO" dirty="0"/>
              <a:t>, A. </a:t>
            </a:r>
            <a:r>
              <a:rPr lang="nn-NO" dirty="0" err="1"/>
              <a:t>Rajaraman</a:t>
            </a:r>
            <a:r>
              <a:rPr lang="nn-NO" dirty="0"/>
              <a:t>, J. Ullman: Mining </a:t>
            </a:r>
            <a:r>
              <a:rPr lang="nn-NO" dirty="0" err="1"/>
              <a:t>of</a:t>
            </a:r>
            <a:r>
              <a:rPr lang="nn-NO" dirty="0"/>
              <a:t> Massive Datasets, http://</a:t>
            </a:r>
            <a:r>
              <a:rPr lang="nn-NO" dirty="0" err="1"/>
              <a:t>www.mmds.org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6663962" y="3121157"/>
                <a:ext cx="4886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charset="0"/>
                            </a:rPr>
                            <m:t>𝒖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962" y="3121157"/>
                <a:ext cx="488660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7004354" y="3108654"/>
                <a:ext cx="4584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354" y="3108654"/>
                <a:ext cx="458459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7498664" y="3092953"/>
                <a:ext cx="494238" cy="372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664" y="3092953"/>
                <a:ext cx="494238" cy="37266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8946054" y="3127446"/>
                <a:ext cx="4939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charset="0"/>
                            </a:rPr>
                            <m:t>𝒖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6054" y="3127446"/>
                <a:ext cx="493981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9286446" y="3114943"/>
                <a:ext cx="4637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6446" y="3114943"/>
                <a:ext cx="463781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9780756" y="3099242"/>
                <a:ext cx="494238" cy="373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0756" y="3099242"/>
                <a:ext cx="494238" cy="37317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75DAB216-FE01-E549-AC9B-0B27DCDF3FFC}"/>
              </a:ext>
            </a:extLst>
          </p:cNvPr>
          <p:cNvSpPr/>
          <p:nvPr/>
        </p:nvSpPr>
        <p:spPr>
          <a:xfrm>
            <a:off x="8343974" y="928641"/>
            <a:ext cx="3227070" cy="1782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1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 animBg="1"/>
      <p:bldP spid="22" grpId="0"/>
      <p:bldP spid="29" grpId="0"/>
      <p:bldP spid="30" grpId="0" animBg="1"/>
      <p:bldP spid="31" grpId="0" animBg="1"/>
      <p:bldP spid="32" grpId="0"/>
      <p:bldP spid="33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/>
      <p:bldP spid="47" grpId="0"/>
      <p:bldP spid="49" grpId="0"/>
      <p:bldP spid="50" grpId="0"/>
      <p:bldP spid="51" grpId="0"/>
      <p:bldP spid="52" grpId="0"/>
      <p:bldP spid="53" grpId="0"/>
      <p:bldP spid="5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k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/>
              <p:nvPr/>
            </p:nvSpPr>
            <p:spPr>
              <a:xfrm>
                <a:off x="838200" y="1482016"/>
                <a:ext cx="10319941" cy="8254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b>
                    </m:sSub>
                    <m:r>
                      <a:rPr lang="en-US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charset="0"/>
                          </a:rPr>
                          <m:t>𝑈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4000" b="0" i="1" smtClean="0">
                                <a:latin typeface="Cambria Math" charset="0"/>
                              </a:rPr>
                              <m:t> × </m:t>
                            </m:r>
                            <m:r>
                              <a:rPr lang="en-US" sz="4000" b="0" i="1" smtClean="0">
                                <a:latin typeface="Cambria Math" charset="0"/>
                              </a:rPr>
                              <m:t>𝑘</m:t>
                            </m:r>
                          </m:e>
                        </m:d>
                      </m:sub>
                    </m:sSub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Σ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4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4000" i="1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4000" b="0" i="1" smtClean="0">
                                <a:latin typeface="Cambria Math" charset="0"/>
                              </a:rPr>
                              <m:t>𝑘</m:t>
                            </m:r>
                          </m:e>
                        </m:d>
                      </m:sub>
                    </m:sSub>
                    <m:sSup>
                      <m:sSupPr>
                        <m:ctrlPr>
                          <a:rPr lang="en-US" sz="4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𝑉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40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0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sz="4000" i="1"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en-US" sz="4000" b="0" i="1" smtClean="0"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4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a:rPr lang="en-US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4000" b="1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40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40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4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sz="4000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𝑇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4000" dirty="0">
                    <a:ea typeface="Cambria Math" charset="0"/>
                    <a:cs typeface="Cambria Math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31E1562-113F-8643-B826-6C58DD30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82016"/>
                <a:ext cx="10319941" cy="825482"/>
              </a:xfrm>
              <a:prstGeom prst="rect">
                <a:avLst/>
              </a:prstGeom>
              <a:blipFill rotWithShape="0">
                <a:blip r:embed="rId2"/>
                <a:stretch>
                  <a:fillRect l="-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/>
              <p:nvPr/>
            </p:nvSpPr>
            <p:spPr>
              <a:xfrm>
                <a:off x="3775464" y="2696980"/>
                <a:ext cx="22762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4000" dirty="0">
                    <a:ea typeface="Cambria Math" charset="0"/>
                    <a:cs typeface="Cambria Math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31E1562-113F-8643-B826-6C58DD30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464" y="2696980"/>
                <a:ext cx="227626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3952595" y="3498982"/>
            <a:ext cx="328612" cy="32067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auto">
          <a:xfrm rot="16200000">
            <a:off x="661707" y="3835532"/>
            <a:ext cx="1828800" cy="1143000"/>
          </a:xfrm>
          <a:prstGeom prst="flowChartProcess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r>
              <a:rPr kumimoji="0" lang="en-US" sz="2400" b="1" dirty="0">
                <a:latin typeface="Sylfaen" pitchFamily="18" charset="0"/>
              </a:rPr>
              <a:t>A</a:t>
            </a:r>
            <a:endParaRPr kumimoji="0" lang="en-US" sz="2400" b="1" baseline="30000" dirty="0">
              <a:latin typeface="Sylfaen" pitchFamily="18" charset="0"/>
            </a:endParaRPr>
          </a:p>
        </p:txBody>
      </p:sp>
      <p:sp>
        <p:nvSpPr>
          <p:cNvPr id="18" name="AutoShape 6"/>
          <p:cNvSpPr>
            <a:spLocks/>
          </p:cNvSpPr>
          <p:nvPr/>
        </p:nvSpPr>
        <p:spPr bwMode="auto">
          <a:xfrm>
            <a:off x="804582" y="3492632"/>
            <a:ext cx="152400" cy="1752600"/>
          </a:xfrm>
          <a:prstGeom prst="leftBrace">
            <a:avLst>
              <a:gd name="adj1" fmla="val 958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461682" y="4159382"/>
            <a:ext cx="3921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kumimoji="0" lang="en-US" sz="2000" dirty="0">
                <a:latin typeface="Sylfaen" pitchFamily="18" charset="0"/>
              </a:rPr>
              <a:t>m</a:t>
            </a:r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1414182" y="2816357"/>
            <a:ext cx="3286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kumimoji="0" lang="en-US" sz="2000">
                <a:latin typeface="Sylfaen" pitchFamily="18" charset="0"/>
              </a:rPr>
              <a:t>n</a:t>
            </a:r>
          </a:p>
        </p:txBody>
      </p:sp>
      <p:sp>
        <p:nvSpPr>
          <p:cNvPr id="21" name="AutoShape 9"/>
          <p:cNvSpPr>
            <a:spLocks/>
          </p:cNvSpPr>
          <p:nvPr/>
        </p:nvSpPr>
        <p:spPr bwMode="auto">
          <a:xfrm rot="5400000">
            <a:off x="1414182" y="2740157"/>
            <a:ext cx="304800" cy="1066800"/>
          </a:xfrm>
          <a:prstGeom prst="leftBrace">
            <a:avLst>
              <a:gd name="adj1" fmla="val 291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3949420" y="3856169"/>
            <a:ext cx="395287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0" lang="en-US" sz="2800" b="1">
                <a:latin typeface="Sylfaen" pitchFamily="18" charset="0"/>
                <a:sym typeface="Symbol" pitchFamily="18" charset="2"/>
              </a:rPr>
              <a:t></a:t>
            </a:r>
          </a:p>
        </p:txBody>
      </p:sp>
      <p:grpSp>
        <p:nvGrpSpPr>
          <p:cNvPr id="23" name="Group 11"/>
          <p:cNvGrpSpPr>
            <a:grpSpLocks/>
          </p:cNvGrpSpPr>
          <p:nvPr/>
        </p:nvGrpSpPr>
        <p:grpSpPr bwMode="auto">
          <a:xfrm>
            <a:off x="2974695" y="3492632"/>
            <a:ext cx="468312" cy="1752600"/>
            <a:chOff x="1663" y="1551"/>
            <a:chExt cx="295" cy="1104"/>
          </a:xfrm>
        </p:grpSpPr>
        <p:sp>
          <p:nvSpPr>
            <p:cNvPr id="24" name="AutoShape 12"/>
            <p:cNvSpPr>
              <a:spLocks/>
            </p:cNvSpPr>
            <p:nvPr/>
          </p:nvSpPr>
          <p:spPr bwMode="auto">
            <a:xfrm>
              <a:off x="1862" y="1551"/>
              <a:ext cx="96" cy="1104"/>
            </a:xfrm>
            <a:prstGeom prst="leftBrace">
              <a:avLst>
                <a:gd name="adj1" fmla="val 958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Text Box 13"/>
            <p:cNvSpPr txBox="1">
              <a:spLocks noChangeArrowheads="1"/>
            </p:cNvSpPr>
            <p:nvPr/>
          </p:nvSpPr>
          <p:spPr bwMode="auto">
            <a:xfrm>
              <a:off x="1663" y="1955"/>
              <a:ext cx="247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kumimoji="0" lang="en-US" sz="2000">
                  <a:latin typeface="Sylfaen" pitchFamily="18" charset="0"/>
                </a:rPr>
                <a:t>m</a:t>
              </a:r>
            </a:p>
          </p:txBody>
        </p:sp>
      </p:grpSp>
      <p:grpSp>
        <p:nvGrpSpPr>
          <p:cNvPr id="26" name="Group 14"/>
          <p:cNvGrpSpPr>
            <a:grpSpLocks/>
          </p:cNvGrpSpPr>
          <p:nvPr/>
        </p:nvGrpSpPr>
        <p:grpSpPr bwMode="auto">
          <a:xfrm>
            <a:off x="4444720" y="2794132"/>
            <a:ext cx="1066800" cy="660400"/>
            <a:chOff x="2589" y="1111"/>
            <a:chExt cx="672" cy="416"/>
          </a:xfrm>
        </p:grpSpPr>
        <p:sp>
          <p:nvSpPr>
            <p:cNvPr id="27" name="Text Box 15"/>
            <p:cNvSpPr txBox="1">
              <a:spLocks noChangeArrowheads="1"/>
            </p:cNvSpPr>
            <p:nvPr/>
          </p:nvSpPr>
          <p:spPr bwMode="auto">
            <a:xfrm>
              <a:off x="2831" y="1111"/>
              <a:ext cx="207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kumimoji="0" lang="en-US" sz="2000">
                  <a:latin typeface="Sylfaen" pitchFamily="18" charset="0"/>
                </a:rPr>
                <a:t>n</a:t>
              </a:r>
            </a:p>
          </p:txBody>
        </p:sp>
        <p:sp>
          <p:nvSpPr>
            <p:cNvPr id="28" name="AutoShape 16"/>
            <p:cNvSpPr>
              <a:spLocks/>
            </p:cNvSpPr>
            <p:nvPr/>
          </p:nvSpPr>
          <p:spPr bwMode="auto">
            <a:xfrm rot="5400000">
              <a:off x="2829" y="1095"/>
              <a:ext cx="192" cy="672"/>
            </a:xfrm>
            <a:prstGeom prst="leftBrace">
              <a:avLst>
                <a:gd name="adj1" fmla="val 291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9" name="Rectangle 17"/>
          <p:cNvSpPr>
            <a:spLocks noChangeArrowheads="1"/>
          </p:cNvSpPr>
          <p:nvPr/>
        </p:nvSpPr>
        <p:spPr bwMode="auto">
          <a:xfrm>
            <a:off x="3484282" y="5240469"/>
            <a:ext cx="439738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0" lang="en-US" sz="2800" b="1">
                <a:latin typeface="Sylfaen" pitchFamily="18" charset="0"/>
              </a:rPr>
              <a:t>U</a:t>
            </a:r>
            <a:endParaRPr kumimoji="0" lang="en-US" sz="2800" b="1" baseline="30000">
              <a:latin typeface="Sylfaen" pitchFamily="18" charset="0"/>
            </a:endParaRPr>
          </a:p>
        </p:txBody>
      </p:sp>
      <p:sp>
        <p:nvSpPr>
          <p:cNvPr id="30" name="AutoShape 18"/>
          <p:cNvSpPr>
            <a:spLocks noChangeArrowheads="1"/>
          </p:cNvSpPr>
          <p:nvPr/>
        </p:nvSpPr>
        <p:spPr bwMode="auto">
          <a:xfrm rot="16200000">
            <a:off x="2686564" y="4325275"/>
            <a:ext cx="1828800" cy="163513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kumimoji="0" lang="en-US" sz="2400" b="1" baseline="30000">
              <a:latin typeface="Sylfaen" pitchFamily="18" charset="0"/>
            </a:endParaRPr>
          </a:p>
        </p:txBody>
      </p:sp>
      <p:sp>
        <p:nvSpPr>
          <p:cNvPr id="31" name="AutoShape 19"/>
          <p:cNvSpPr>
            <a:spLocks noChangeArrowheads="1"/>
          </p:cNvSpPr>
          <p:nvPr/>
        </p:nvSpPr>
        <p:spPr bwMode="auto">
          <a:xfrm rot="16200000">
            <a:off x="3941482" y="3503744"/>
            <a:ext cx="174625" cy="161925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kumimoji="0" lang="en-US" sz="2400" b="1">
              <a:latin typeface="Symbol" pitchFamily="18" charset="2"/>
              <a:sym typeface="Symbol" pitchFamily="18" charset="2"/>
            </a:endParaRPr>
          </a:p>
        </p:txBody>
      </p:sp>
      <p:sp>
        <p:nvSpPr>
          <p:cNvPr id="32" name="Rectangle 20"/>
          <p:cNvSpPr>
            <a:spLocks noChangeArrowheads="1"/>
          </p:cNvSpPr>
          <p:nvPr/>
        </p:nvSpPr>
        <p:spPr bwMode="auto">
          <a:xfrm>
            <a:off x="4714595" y="3818069"/>
            <a:ext cx="584200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0" lang="en-US" sz="2800" b="1">
                <a:latin typeface="Sylfaen" pitchFamily="18" charset="0"/>
              </a:rPr>
              <a:t>V</a:t>
            </a:r>
            <a:r>
              <a:rPr kumimoji="0" lang="en-US" sz="2800" b="1" baseline="30000">
                <a:latin typeface="Sylfaen" pitchFamily="18" charset="0"/>
              </a:rPr>
              <a:t>T</a:t>
            </a:r>
          </a:p>
        </p:txBody>
      </p:sp>
      <p:sp>
        <p:nvSpPr>
          <p:cNvPr id="33" name="Rectangle 21"/>
          <p:cNvSpPr>
            <a:spLocks noChangeArrowheads="1"/>
          </p:cNvSpPr>
          <p:nvPr/>
        </p:nvSpPr>
        <p:spPr bwMode="auto">
          <a:xfrm>
            <a:off x="2112682" y="3848232"/>
            <a:ext cx="977900" cy="1006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kumimoji="0" lang="en-US" sz="6000" dirty="0">
                <a:latin typeface="Symbol" pitchFamily="18" charset="2"/>
                <a:sym typeface="Symbol" pitchFamily="18" charset="2"/>
              </a:rPr>
              <a:t></a:t>
            </a:r>
            <a:r>
              <a:rPr kumimoji="0" lang="en-US" sz="4400" dirty="0">
                <a:latin typeface="Symbol" pitchFamily="18" charset="2"/>
              </a:rPr>
              <a:t> </a:t>
            </a:r>
          </a:p>
        </p:txBody>
      </p:sp>
      <p:sp>
        <p:nvSpPr>
          <p:cNvPr id="34" name="Rectangle 22"/>
          <p:cNvSpPr>
            <a:spLocks noChangeArrowheads="1"/>
          </p:cNvSpPr>
          <p:nvPr/>
        </p:nvSpPr>
        <p:spPr bwMode="auto">
          <a:xfrm>
            <a:off x="3677957" y="3489457"/>
            <a:ext cx="171450" cy="1831975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Rectangle 23"/>
          <p:cNvSpPr>
            <a:spLocks noChangeArrowheads="1"/>
          </p:cNvSpPr>
          <p:nvPr/>
        </p:nvSpPr>
        <p:spPr bwMode="auto">
          <a:xfrm>
            <a:off x="4117695" y="3668844"/>
            <a:ext cx="158750" cy="157163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AutoShape 24"/>
          <p:cNvSpPr>
            <a:spLocks noChangeArrowheads="1"/>
          </p:cNvSpPr>
          <p:nvPr/>
        </p:nvSpPr>
        <p:spPr bwMode="auto">
          <a:xfrm>
            <a:off x="4401857" y="3510094"/>
            <a:ext cx="1149350" cy="163513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kumimoji="0" lang="en-US" sz="2400" b="1" baseline="30000">
              <a:latin typeface="Sylfaen" pitchFamily="18" charset="0"/>
            </a:endParaRPr>
          </a:p>
        </p:txBody>
      </p:sp>
      <p:sp>
        <p:nvSpPr>
          <p:cNvPr id="37" name="Rectangle 25"/>
          <p:cNvSpPr>
            <a:spLocks noChangeArrowheads="1"/>
          </p:cNvSpPr>
          <p:nvPr/>
        </p:nvSpPr>
        <p:spPr bwMode="auto">
          <a:xfrm>
            <a:off x="4400270" y="3678369"/>
            <a:ext cx="1150937" cy="169863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AutoShape 18"/>
          <p:cNvSpPr>
            <a:spLocks noChangeArrowheads="1"/>
          </p:cNvSpPr>
          <p:nvPr/>
        </p:nvSpPr>
        <p:spPr bwMode="auto">
          <a:xfrm rot="16200000">
            <a:off x="6091379" y="4407825"/>
            <a:ext cx="1828800" cy="163513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kumimoji="0" lang="en-US" sz="2400" b="1" baseline="30000">
              <a:latin typeface="Sylfaen" pitchFamily="18" charset="0"/>
            </a:endParaRPr>
          </a:p>
        </p:txBody>
      </p:sp>
      <p:sp>
        <p:nvSpPr>
          <p:cNvPr id="39" name="AutoShape 19"/>
          <p:cNvSpPr>
            <a:spLocks noChangeArrowheads="1"/>
          </p:cNvSpPr>
          <p:nvPr/>
        </p:nvSpPr>
        <p:spPr bwMode="auto">
          <a:xfrm rot="16200000">
            <a:off x="7146272" y="3586294"/>
            <a:ext cx="174625" cy="161925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kumimoji="0" lang="en-US" sz="2400" b="1">
              <a:latin typeface="Symbol" pitchFamily="18" charset="2"/>
              <a:sym typeface="Symbol" pitchFamily="18" charset="2"/>
            </a:endParaRPr>
          </a:p>
        </p:txBody>
      </p:sp>
      <p:sp>
        <p:nvSpPr>
          <p:cNvPr id="40" name="Rectangle 22"/>
          <p:cNvSpPr>
            <a:spLocks noChangeArrowheads="1"/>
          </p:cNvSpPr>
          <p:nvPr/>
        </p:nvSpPr>
        <p:spPr bwMode="auto">
          <a:xfrm>
            <a:off x="9114772" y="3614869"/>
            <a:ext cx="171450" cy="1831975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Rectangle 23"/>
          <p:cNvSpPr>
            <a:spLocks noChangeArrowheads="1"/>
          </p:cNvSpPr>
          <p:nvPr/>
        </p:nvSpPr>
        <p:spPr bwMode="auto">
          <a:xfrm>
            <a:off x="9362422" y="3614869"/>
            <a:ext cx="158750" cy="157163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AutoShape 24"/>
          <p:cNvSpPr>
            <a:spLocks noChangeArrowheads="1"/>
          </p:cNvSpPr>
          <p:nvPr/>
        </p:nvSpPr>
        <p:spPr bwMode="auto">
          <a:xfrm>
            <a:off x="7457422" y="3592644"/>
            <a:ext cx="1149350" cy="163513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kumimoji="0" lang="en-US" sz="2400" b="1" baseline="30000">
              <a:latin typeface="Sylfaen" pitchFamily="18" charset="0"/>
            </a:endParaRPr>
          </a:p>
        </p:txBody>
      </p:sp>
      <p:sp>
        <p:nvSpPr>
          <p:cNvPr id="43" name="Rectangle 25"/>
          <p:cNvSpPr>
            <a:spLocks noChangeArrowheads="1"/>
          </p:cNvSpPr>
          <p:nvPr/>
        </p:nvSpPr>
        <p:spPr bwMode="auto">
          <a:xfrm>
            <a:off x="9667222" y="3614869"/>
            <a:ext cx="1150938" cy="169863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Text Box 26"/>
          <p:cNvSpPr txBox="1">
            <a:spLocks noChangeArrowheads="1"/>
          </p:cNvSpPr>
          <p:nvPr/>
        </p:nvSpPr>
        <p:spPr bwMode="auto">
          <a:xfrm>
            <a:off x="8681385" y="4129219"/>
            <a:ext cx="452437" cy="762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0" lang="en-US" sz="4400">
                <a:latin typeface="Comic Sans MS" pitchFamily="66" charset="0"/>
              </a:rPr>
              <a:t>+</a:t>
            </a:r>
          </a:p>
        </p:txBody>
      </p:sp>
      <p:sp>
        <p:nvSpPr>
          <p:cNvPr id="47" name="Rectangle 21"/>
          <p:cNvSpPr>
            <a:spLocks noChangeArrowheads="1"/>
          </p:cNvSpPr>
          <p:nvPr/>
        </p:nvSpPr>
        <p:spPr bwMode="auto">
          <a:xfrm>
            <a:off x="5801099" y="3784732"/>
            <a:ext cx="977900" cy="1006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kumimoji="0" lang="en-US" sz="6000" dirty="0">
                <a:latin typeface="Symbol" pitchFamily="18" charset="2"/>
                <a:sym typeface="Symbol" pitchFamily="18" charset="2"/>
              </a:rPr>
              <a:t>=</a:t>
            </a:r>
            <a:endParaRPr kumimoji="0" lang="en-US" sz="4400" dirty="0">
              <a:latin typeface="Symbol" pitchFamily="18" charset="2"/>
            </a:endParaRPr>
          </a:p>
        </p:txBody>
      </p:sp>
      <p:sp>
        <p:nvSpPr>
          <p:cNvPr id="48" name="Footer Placeholder 23"/>
          <p:cNvSpPr>
            <a:spLocks noGrp="1"/>
          </p:cNvSpPr>
          <p:nvPr>
            <p:ph type="ftr" sz="quarter" idx="11"/>
          </p:nvPr>
        </p:nvSpPr>
        <p:spPr>
          <a:xfrm>
            <a:off x="2190294" y="6558484"/>
            <a:ext cx="6721826" cy="235475"/>
          </a:xfrm>
        </p:spPr>
        <p:txBody>
          <a:bodyPr/>
          <a:lstStyle/>
          <a:p>
            <a:r>
              <a:rPr lang="nn-NO" dirty="0"/>
              <a:t>J. </a:t>
            </a:r>
            <a:r>
              <a:rPr lang="nn-NO" dirty="0" err="1"/>
              <a:t>Leskovec</a:t>
            </a:r>
            <a:r>
              <a:rPr lang="nn-NO" dirty="0"/>
              <a:t>, A. </a:t>
            </a:r>
            <a:r>
              <a:rPr lang="nn-NO" dirty="0" err="1"/>
              <a:t>Rajaraman</a:t>
            </a:r>
            <a:r>
              <a:rPr lang="nn-NO" dirty="0"/>
              <a:t>, J. Ullman: Mining </a:t>
            </a:r>
            <a:r>
              <a:rPr lang="nn-NO" dirty="0" err="1"/>
              <a:t>of</a:t>
            </a:r>
            <a:r>
              <a:rPr lang="nn-NO" dirty="0"/>
              <a:t> Massive Datasets, http://</a:t>
            </a:r>
            <a:r>
              <a:rPr lang="nn-NO" dirty="0" err="1"/>
              <a:t>www.mmds.org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6663962" y="3121157"/>
                <a:ext cx="4886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charset="0"/>
                            </a:rPr>
                            <m:t>𝒖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962" y="3121157"/>
                <a:ext cx="488660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7004354" y="3108654"/>
                <a:ext cx="4584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354" y="3108654"/>
                <a:ext cx="458459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7498664" y="3092953"/>
                <a:ext cx="494238" cy="372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664" y="3092953"/>
                <a:ext cx="494238" cy="37266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8946054" y="3127446"/>
                <a:ext cx="4939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charset="0"/>
                            </a:rPr>
                            <m:t>𝒖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6054" y="3127446"/>
                <a:ext cx="493981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9286446" y="3114943"/>
                <a:ext cx="4637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6446" y="3114943"/>
                <a:ext cx="463781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9780756" y="3099242"/>
                <a:ext cx="494238" cy="373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0756" y="3099242"/>
                <a:ext cx="494238" cy="37317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2190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3E1B0-00C0-1442-8710-205BF1425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Movie Recommendation Example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35147" y="6616738"/>
            <a:ext cx="7166680" cy="230860"/>
          </a:xfrm>
        </p:spPr>
        <p:txBody>
          <a:bodyPr/>
          <a:lstStyle/>
          <a:p>
            <a:r>
              <a:rPr lang="nn-NO"/>
              <a:t>J. </a:t>
            </a:r>
            <a:r>
              <a:rPr lang="nn-NO" dirty="0" err="1"/>
              <a:t>Leskovec</a:t>
            </a:r>
            <a:r>
              <a:rPr lang="nn-NO" dirty="0"/>
              <a:t>, A. </a:t>
            </a:r>
            <a:r>
              <a:rPr lang="nn-NO" dirty="0" err="1"/>
              <a:t>Rajaraman</a:t>
            </a:r>
            <a:r>
              <a:rPr lang="nn-NO" dirty="0"/>
              <a:t>, J. Ullman: Mining </a:t>
            </a:r>
            <a:r>
              <a:rPr lang="nn-NO" dirty="0" err="1"/>
              <a:t>of</a:t>
            </a:r>
            <a:r>
              <a:rPr lang="nn-NO" dirty="0"/>
              <a:t> Massive Datasets, http://</a:t>
            </a:r>
            <a:r>
              <a:rPr lang="nn-NO" dirty="0" err="1"/>
              <a:t>www.mmds.org</a:t>
            </a:r>
            <a:endParaRPr lang="en-US" dirty="0"/>
          </a:p>
        </p:txBody>
      </p:sp>
      <p:sp>
        <p:nvSpPr>
          <p:cNvPr id="7" name="Freeform 8"/>
          <p:cNvSpPr>
            <a:spLocks/>
          </p:cNvSpPr>
          <p:nvPr/>
        </p:nvSpPr>
        <p:spPr bwMode="auto">
          <a:xfrm>
            <a:off x="1209078" y="2777806"/>
            <a:ext cx="266607" cy="2640720"/>
          </a:xfrm>
          <a:custGeom>
            <a:avLst/>
            <a:gdLst/>
            <a:ahLst/>
            <a:cxnLst>
              <a:cxn ang="0">
                <a:pos x="264" y="0"/>
              </a:cxn>
              <a:cxn ang="0">
                <a:pos x="0" y="12"/>
              </a:cxn>
              <a:cxn ang="0">
                <a:pos x="0" y="2220"/>
              </a:cxn>
              <a:cxn ang="0">
                <a:pos x="228" y="2220"/>
              </a:cxn>
            </a:cxnLst>
            <a:rect l="0" t="0" r="r" b="b"/>
            <a:pathLst>
              <a:path w="264" h="222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Freeform 11"/>
          <p:cNvSpPr>
            <a:spLocks/>
          </p:cNvSpPr>
          <p:nvPr/>
        </p:nvSpPr>
        <p:spPr bwMode="auto">
          <a:xfrm flipH="1">
            <a:off x="3146425" y="2777806"/>
            <a:ext cx="266607" cy="2640720"/>
          </a:xfrm>
          <a:custGeom>
            <a:avLst/>
            <a:gdLst/>
            <a:ahLst/>
            <a:cxnLst>
              <a:cxn ang="0">
                <a:pos x="264" y="0"/>
              </a:cxn>
              <a:cxn ang="0">
                <a:pos x="0" y="12"/>
              </a:cxn>
              <a:cxn ang="0">
                <a:pos x="0" y="2220"/>
              </a:cxn>
              <a:cxn ang="0">
                <a:pos x="228" y="2220"/>
              </a:cxn>
            </a:cxnLst>
            <a:rect l="0" t="0" r="r" b="b"/>
            <a:pathLst>
              <a:path w="264" h="222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Text Box 21"/>
          <p:cNvSpPr txBox="1">
            <a:spLocks noChangeArrowheads="1"/>
          </p:cNvSpPr>
          <p:nvPr/>
        </p:nvSpPr>
        <p:spPr bwMode="auto">
          <a:xfrm>
            <a:off x="3406250" y="3718486"/>
            <a:ext cx="467755" cy="596042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3200" b="1" dirty="0">
                <a:solidFill>
                  <a:srgbClr val="008000"/>
                </a:solidFill>
              </a:rPr>
              <a:t>=</a:t>
            </a:r>
          </a:p>
        </p:txBody>
      </p:sp>
      <p:sp>
        <p:nvSpPr>
          <p:cNvPr id="16" name="Freeform 30"/>
          <p:cNvSpPr>
            <a:spLocks/>
          </p:cNvSpPr>
          <p:nvPr/>
        </p:nvSpPr>
        <p:spPr bwMode="auto">
          <a:xfrm>
            <a:off x="7391141" y="3448425"/>
            <a:ext cx="266607" cy="1223457"/>
          </a:xfrm>
          <a:custGeom>
            <a:avLst/>
            <a:gdLst/>
            <a:ahLst/>
            <a:cxnLst>
              <a:cxn ang="0">
                <a:pos x="264" y="0"/>
              </a:cxn>
              <a:cxn ang="0">
                <a:pos x="0" y="12"/>
              </a:cxn>
              <a:cxn ang="0">
                <a:pos x="0" y="2220"/>
              </a:cxn>
              <a:cxn ang="0">
                <a:pos x="228" y="2220"/>
              </a:cxn>
            </a:cxnLst>
            <a:rect l="0" t="0" r="r" b="b"/>
            <a:pathLst>
              <a:path w="264" h="222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Freeform 31"/>
          <p:cNvSpPr>
            <a:spLocks/>
          </p:cNvSpPr>
          <p:nvPr/>
        </p:nvSpPr>
        <p:spPr bwMode="auto">
          <a:xfrm flipH="1">
            <a:off x="9168524" y="3448425"/>
            <a:ext cx="266607" cy="1223458"/>
          </a:xfrm>
          <a:custGeom>
            <a:avLst/>
            <a:gdLst/>
            <a:ahLst/>
            <a:cxnLst>
              <a:cxn ang="0">
                <a:pos x="264" y="0"/>
              </a:cxn>
              <a:cxn ang="0">
                <a:pos x="0" y="12"/>
              </a:cxn>
              <a:cxn ang="0">
                <a:pos x="0" y="2220"/>
              </a:cxn>
              <a:cxn ang="0">
                <a:pos x="228" y="2220"/>
              </a:cxn>
            </a:cxnLst>
            <a:rect l="0" t="0" r="r" b="b"/>
            <a:pathLst>
              <a:path w="264" h="222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Text Box 32"/>
          <p:cNvSpPr txBox="1">
            <a:spLocks noChangeArrowheads="1"/>
          </p:cNvSpPr>
          <p:nvPr/>
        </p:nvSpPr>
        <p:spPr bwMode="auto">
          <a:xfrm>
            <a:off x="6658650" y="3792012"/>
            <a:ext cx="465884" cy="596042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3200" b="1" dirty="0">
                <a:solidFill>
                  <a:srgbClr val="008000"/>
                </a:solidFill>
              </a:rPr>
              <a:t>x</a:t>
            </a:r>
          </a:p>
        </p:txBody>
      </p:sp>
      <p:sp>
        <p:nvSpPr>
          <p:cNvPr id="19" name="Text Box 35"/>
          <p:cNvSpPr txBox="1">
            <a:spLocks noChangeArrowheads="1"/>
          </p:cNvSpPr>
          <p:nvPr/>
        </p:nvSpPr>
        <p:spPr bwMode="auto">
          <a:xfrm>
            <a:off x="9850032" y="3799514"/>
            <a:ext cx="465884" cy="596042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3200" b="1" dirty="0">
                <a:solidFill>
                  <a:srgbClr val="008000"/>
                </a:solidFill>
              </a:rPr>
              <a:t>x</a:t>
            </a:r>
          </a:p>
        </p:txBody>
      </p:sp>
      <p:sp>
        <p:nvSpPr>
          <p:cNvPr id="20" name="Freeform 36"/>
          <p:cNvSpPr>
            <a:spLocks/>
          </p:cNvSpPr>
          <p:nvPr/>
        </p:nvSpPr>
        <p:spPr bwMode="auto">
          <a:xfrm>
            <a:off x="6498569" y="5458832"/>
            <a:ext cx="181620" cy="1057853"/>
          </a:xfrm>
          <a:custGeom>
            <a:avLst/>
            <a:gdLst/>
            <a:ahLst/>
            <a:cxnLst>
              <a:cxn ang="0">
                <a:pos x="264" y="0"/>
              </a:cxn>
              <a:cxn ang="0">
                <a:pos x="0" y="12"/>
              </a:cxn>
              <a:cxn ang="0">
                <a:pos x="0" y="2220"/>
              </a:cxn>
              <a:cxn ang="0">
                <a:pos x="228" y="2220"/>
              </a:cxn>
            </a:cxnLst>
            <a:rect l="0" t="0" r="r" b="b"/>
            <a:pathLst>
              <a:path w="264" h="222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Freeform 37"/>
          <p:cNvSpPr>
            <a:spLocks/>
          </p:cNvSpPr>
          <p:nvPr/>
        </p:nvSpPr>
        <p:spPr bwMode="auto">
          <a:xfrm flipH="1">
            <a:off x="10679299" y="5399291"/>
            <a:ext cx="177738" cy="1128256"/>
          </a:xfrm>
          <a:custGeom>
            <a:avLst/>
            <a:gdLst/>
            <a:ahLst/>
            <a:cxnLst>
              <a:cxn ang="0">
                <a:pos x="264" y="0"/>
              </a:cxn>
              <a:cxn ang="0">
                <a:pos x="0" y="12"/>
              </a:cxn>
              <a:cxn ang="0">
                <a:pos x="0" y="2220"/>
              </a:cxn>
              <a:cxn ang="0">
                <a:pos x="228" y="2220"/>
              </a:cxn>
            </a:cxnLst>
            <a:rect l="0" t="0" r="r" b="b"/>
            <a:pathLst>
              <a:path w="264" h="222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1615714" y="1026993"/>
            <a:ext cx="1292734" cy="23690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dirty="0">
                <a:solidFill>
                  <a:srgbClr val="008000"/>
                </a:solidFill>
              </a:rPr>
              <a:t> Matrix</a:t>
            </a:r>
          </a:p>
          <a:p>
            <a:pPr>
              <a:lnSpc>
                <a:spcPct val="140000"/>
              </a:lnSpc>
            </a:pPr>
            <a:r>
              <a:rPr lang="en-US" dirty="0">
                <a:solidFill>
                  <a:srgbClr val="008000"/>
                </a:solidFill>
              </a:rPr>
              <a:t>Alien</a:t>
            </a:r>
          </a:p>
          <a:p>
            <a:pPr>
              <a:lnSpc>
                <a:spcPct val="140000"/>
              </a:lnSpc>
            </a:pPr>
            <a:r>
              <a:rPr lang="en-US" dirty="0">
                <a:solidFill>
                  <a:srgbClr val="008000"/>
                </a:solidFill>
              </a:rPr>
              <a:t>Serenity</a:t>
            </a:r>
          </a:p>
          <a:p>
            <a:pPr>
              <a:lnSpc>
                <a:spcPct val="140000"/>
              </a:lnSpc>
            </a:pPr>
            <a:r>
              <a:rPr lang="en-US" dirty="0">
                <a:solidFill>
                  <a:srgbClr val="008000"/>
                </a:solidFill>
              </a:rPr>
              <a:t>Casablanca</a:t>
            </a:r>
          </a:p>
          <a:p>
            <a:pPr>
              <a:lnSpc>
                <a:spcPct val="140000"/>
              </a:lnSpc>
            </a:pP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 err="1">
                <a:solidFill>
                  <a:srgbClr val="008000"/>
                </a:solidFill>
              </a:rPr>
              <a:t>Amelie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166421" y="2777806"/>
            <a:ext cx="2314479" cy="2729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1   1   1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0   0</a:t>
            </a:r>
          </a:p>
          <a:p>
            <a:pPr algn="ctr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3   3   3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0   0</a:t>
            </a:r>
          </a:p>
          <a:p>
            <a:pPr algn="ctr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4   4   4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0   0</a:t>
            </a:r>
          </a:p>
          <a:p>
            <a:pPr algn="ctr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5   5   5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0   0</a:t>
            </a:r>
          </a:p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0  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0  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4   4</a:t>
            </a:r>
          </a:p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0   0   0  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5   5</a:t>
            </a:r>
          </a:p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0  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0  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2   2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658638" y="2777806"/>
            <a:ext cx="2932681" cy="2729249"/>
            <a:chOff x="2971800" y="3018528"/>
            <a:chExt cx="2514600" cy="2677656"/>
          </a:xfrm>
        </p:grpSpPr>
        <p:sp>
          <p:nvSpPr>
            <p:cNvPr id="27" name="Freeform 19"/>
            <p:cNvSpPr>
              <a:spLocks/>
            </p:cNvSpPr>
            <p:nvPr/>
          </p:nvSpPr>
          <p:spPr bwMode="auto">
            <a:xfrm flipH="1">
              <a:off x="5181600" y="3055104"/>
              <a:ext cx="152400" cy="259080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20"/>
            <p:cNvSpPr>
              <a:spLocks/>
            </p:cNvSpPr>
            <p:nvPr/>
          </p:nvSpPr>
          <p:spPr bwMode="auto">
            <a:xfrm>
              <a:off x="3105912" y="3044952"/>
              <a:ext cx="228600" cy="259080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71800" y="3018528"/>
              <a:ext cx="2514600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0.13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0.02  -0.01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0.41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0.07  -0.03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0.55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0.09  -0.04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0.68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0.11  -0.05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0.15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-0.59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0.65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0.07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-0.73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-0.67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0.07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-0.29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0.32</a:t>
              </a:r>
            </a:p>
          </p:txBody>
        </p:sp>
      </p:grpSp>
      <p:sp>
        <p:nvSpPr>
          <p:cNvPr id="25" name="Rectangle 24"/>
          <p:cNvSpPr/>
          <p:nvPr/>
        </p:nvSpPr>
        <p:spPr>
          <a:xfrm>
            <a:off x="7368924" y="3448426"/>
            <a:ext cx="2314479" cy="122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12.4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0     0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0      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9.5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0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0       0    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1.3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502450" y="5370897"/>
            <a:ext cx="4443456" cy="122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0.56   0.59  0.56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0.09    0.09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0.12  -0.02  0.12 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-0.69  -0.69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0.40 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-0.80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0.40   0.09    0.09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/>
              <p:nvPr/>
            </p:nvSpPr>
            <p:spPr>
              <a:xfrm>
                <a:off x="4433267" y="971399"/>
                <a:ext cx="7430176" cy="8418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 × 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b>
                      </m:sSub>
                      <m:r>
                        <a:rPr lang="en-US" sz="4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4000" b="0" i="1" smtClean="0">
                              <a:latin typeface="Cambria Math" charset="0"/>
                            </a:rPr>
                            <m:t>𝑚</m:t>
                          </m:r>
                          <m:r>
                            <a:rPr lang="en-US" sz="4000" b="0" i="1" smtClean="0">
                              <a:latin typeface="Cambria Math" charset="0"/>
                            </a:rPr>
                            <m:t> × </m:t>
                          </m:r>
                          <m:r>
                            <a:rPr lang="en-US" sz="4000" b="0" i="1" smtClean="0">
                              <a:latin typeface="Cambria Math" charset="0"/>
                            </a:rPr>
                            <m:t>𝑟</m:t>
                          </m:r>
                          <m:r>
                            <a:rPr lang="en-US" sz="4000" b="0" i="1" smtClean="0">
                              <a:latin typeface="Cambria Math" charset="0"/>
                            </a:rPr>
                            <m:t>]</m:t>
                          </m:r>
                        </m:sub>
                      </m:sSub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Σ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4000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4000" i="1">
                                  <a:latin typeface="Cambria Math" charset="0"/>
                                </a:rPr>
                                <m:t>𝑟</m:t>
                              </m:r>
                            </m:e>
                          </m:d>
                        </m:sub>
                      </m:sSub>
                      <m:sSup>
                        <m:sSupPr>
                          <m:ctrlPr>
                            <a:rPr lang="en-US" sz="4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40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en-US" sz="4000" i="1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40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31E1562-113F-8643-B826-6C58DD30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267" y="971399"/>
                <a:ext cx="7430176" cy="84183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978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19" grpId="0"/>
      <p:bldP spid="20" grpId="0" animBg="1"/>
      <p:bldP spid="21" grpId="0" animBg="1"/>
      <p:bldP spid="25" grpId="0"/>
      <p:bldP spid="26" grpId="0"/>
      <p:bldP spid="3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3E1B0-00C0-1442-8710-205BF1425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Movie Recommendation Example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35147" y="6616738"/>
            <a:ext cx="7166680" cy="230860"/>
          </a:xfrm>
        </p:spPr>
        <p:txBody>
          <a:bodyPr/>
          <a:lstStyle/>
          <a:p>
            <a:r>
              <a:rPr lang="nn-NO" dirty="0"/>
              <a:t>J. </a:t>
            </a:r>
            <a:r>
              <a:rPr lang="nn-NO" dirty="0" err="1"/>
              <a:t>Leskovec</a:t>
            </a:r>
            <a:r>
              <a:rPr lang="nn-NO" dirty="0"/>
              <a:t>, A. </a:t>
            </a:r>
            <a:r>
              <a:rPr lang="nn-NO" dirty="0" err="1"/>
              <a:t>Rajaraman</a:t>
            </a:r>
            <a:r>
              <a:rPr lang="nn-NO" dirty="0"/>
              <a:t>, J. Ullman: Mining </a:t>
            </a:r>
            <a:r>
              <a:rPr lang="nn-NO" dirty="0" err="1"/>
              <a:t>of</a:t>
            </a:r>
            <a:r>
              <a:rPr lang="nn-NO" dirty="0"/>
              <a:t> Massive Datasets, http://</a:t>
            </a:r>
            <a:r>
              <a:rPr lang="nn-NO" dirty="0" err="1"/>
              <a:t>www.mmds.org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077552" y="1565155"/>
            <a:ext cx="9868354" cy="5029199"/>
            <a:chOff x="682472" y="1828801"/>
            <a:chExt cx="8461528" cy="4934128"/>
          </a:xfrm>
        </p:grpSpPr>
        <p:sp>
          <p:nvSpPr>
            <p:cNvPr id="7" name="Freeform 8"/>
            <p:cNvSpPr>
              <a:spLocks/>
            </p:cNvSpPr>
            <p:nvPr/>
          </p:nvSpPr>
          <p:spPr bwMode="auto">
            <a:xfrm>
              <a:off x="795248" y="3018528"/>
              <a:ext cx="228600" cy="259080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Freeform 11"/>
            <p:cNvSpPr>
              <a:spLocks/>
            </p:cNvSpPr>
            <p:nvPr/>
          </p:nvSpPr>
          <p:spPr bwMode="auto">
            <a:xfrm flipH="1">
              <a:off x="2456408" y="3018528"/>
              <a:ext cx="228600" cy="259080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Text Box 21"/>
            <p:cNvSpPr txBox="1">
              <a:spLocks noChangeArrowheads="1"/>
            </p:cNvSpPr>
            <p:nvPr/>
          </p:nvSpPr>
          <p:spPr bwMode="auto">
            <a:xfrm>
              <a:off x="2679192" y="3941426"/>
              <a:ext cx="401072" cy="584775"/>
            </a:xfrm>
            <a:prstGeom prst="rect">
              <a:avLst/>
            </a:prstGeom>
            <a:noFill/>
            <a:ln w="15875">
              <a:noFill/>
              <a:miter lim="800000"/>
              <a:headEnd type="none" w="sm" len="sm"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sz="3200" b="1" dirty="0">
                  <a:solidFill>
                    <a:srgbClr val="008000"/>
                  </a:solidFill>
                </a:rPr>
                <a:t>=</a:t>
              </a: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6096000" y="3676470"/>
              <a:ext cx="228600" cy="1200329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31"/>
            <p:cNvSpPr>
              <a:spLocks/>
            </p:cNvSpPr>
            <p:nvPr/>
          </p:nvSpPr>
          <p:spPr bwMode="auto">
            <a:xfrm flipH="1">
              <a:off x="7620000" y="3676470"/>
              <a:ext cx="228600" cy="120033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Text Box 32"/>
            <p:cNvSpPr txBox="1">
              <a:spLocks noChangeArrowheads="1"/>
            </p:cNvSpPr>
            <p:nvPr/>
          </p:nvSpPr>
          <p:spPr bwMode="auto">
            <a:xfrm>
              <a:off x="5467932" y="4013562"/>
              <a:ext cx="399468" cy="584775"/>
            </a:xfrm>
            <a:prstGeom prst="rect">
              <a:avLst/>
            </a:prstGeom>
            <a:noFill/>
            <a:ln w="15875">
              <a:noFill/>
              <a:miter lim="800000"/>
              <a:headEnd type="none" w="sm" len="sm"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sz="3200" b="1" dirty="0">
                  <a:solidFill>
                    <a:srgbClr val="008000"/>
                  </a:solidFill>
                </a:rPr>
                <a:t>x</a:t>
              </a:r>
            </a:p>
          </p:txBody>
        </p:sp>
        <p:sp>
          <p:nvSpPr>
            <p:cNvPr id="19" name="Text Box 35"/>
            <p:cNvSpPr txBox="1">
              <a:spLocks noChangeArrowheads="1"/>
            </p:cNvSpPr>
            <p:nvPr/>
          </p:nvSpPr>
          <p:spPr bwMode="auto">
            <a:xfrm>
              <a:off x="8204353" y="4020922"/>
              <a:ext cx="399468" cy="584775"/>
            </a:xfrm>
            <a:prstGeom prst="rect">
              <a:avLst/>
            </a:prstGeom>
            <a:noFill/>
            <a:ln w="15875">
              <a:noFill/>
              <a:miter lim="800000"/>
              <a:headEnd type="none" w="sm" len="sm"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sz="3200" b="1" dirty="0">
                  <a:solidFill>
                    <a:srgbClr val="008000"/>
                  </a:solidFill>
                </a:rPr>
                <a:t>x</a:t>
              </a: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5330672" y="5648873"/>
              <a:ext cx="155728" cy="1037856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 flipH="1">
              <a:off x="8915400" y="5590457"/>
              <a:ext cx="152400" cy="1106928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 rot="16200000">
              <a:off x="1063987" y="1447286"/>
              <a:ext cx="1268296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dirty="0">
                  <a:solidFill>
                    <a:srgbClr val="008000"/>
                  </a:solidFill>
                </a:rPr>
                <a:t> Matrix</a:t>
              </a:r>
            </a:p>
            <a:p>
              <a:pPr>
                <a:lnSpc>
                  <a:spcPct val="140000"/>
                </a:lnSpc>
              </a:pPr>
              <a:r>
                <a:rPr lang="en-US" dirty="0">
                  <a:solidFill>
                    <a:srgbClr val="008000"/>
                  </a:solidFill>
                </a:rPr>
                <a:t>Alien</a:t>
              </a:r>
            </a:p>
            <a:p>
              <a:pPr>
                <a:lnSpc>
                  <a:spcPct val="140000"/>
                </a:lnSpc>
              </a:pPr>
              <a:r>
                <a:rPr lang="en-US" dirty="0">
                  <a:solidFill>
                    <a:srgbClr val="008000"/>
                  </a:solidFill>
                </a:rPr>
                <a:t>Serenity</a:t>
              </a:r>
            </a:p>
            <a:p>
              <a:pPr>
                <a:lnSpc>
                  <a:spcPct val="140000"/>
                </a:lnSpc>
              </a:pPr>
              <a:r>
                <a:rPr lang="en-US" dirty="0">
                  <a:solidFill>
                    <a:srgbClr val="008000"/>
                  </a:solidFill>
                </a:rPr>
                <a:t>Casablanca</a:t>
              </a:r>
            </a:p>
            <a:p>
              <a:pPr>
                <a:lnSpc>
                  <a:spcPct val="140000"/>
                </a:lnSpc>
              </a:pPr>
              <a:r>
                <a:rPr lang="en-US" dirty="0">
                  <a:solidFill>
                    <a:srgbClr val="008000"/>
                  </a:solidFill>
                </a:rPr>
                <a:t> </a:t>
              </a:r>
              <a:r>
                <a:rPr lang="en-US" dirty="0" err="1">
                  <a:solidFill>
                    <a:srgbClr val="008000"/>
                  </a:solidFill>
                </a:rPr>
                <a:t>Amelie</a:t>
              </a:r>
              <a:endParaRPr lang="en-US" dirty="0">
                <a:solidFill>
                  <a:srgbClr val="00800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58672" y="3018528"/>
              <a:ext cx="1984528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1   1   1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3   3   3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4   4   4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5   5   5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4   4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0   0   0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5   5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2   2</a:t>
              </a: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2895600" y="3018528"/>
              <a:ext cx="2514600" cy="2677656"/>
              <a:chOff x="2971800" y="3018528"/>
              <a:chExt cx="2514600" cy="2677656"/>
            </a:xfrm>
          </p:grpSpPr>
          <p:sp>
            <p:nvSpPr>
              <p:cNvPr id="27" name="Freeform 19"/>
              <p:cNvSpPr>
                <a:spLocks/>
              </p:cNvSpPr>
              <p:nvPr/>
            </p:nvSpPr>
            <p:spPr bwMode="auto">
              <a:xfrm flipH="1">
                <a:off x="5181600" y="3055104"/>
                <a:ext cx="152400" cy="2590800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0" y="12"/>
                  </a:cxn>
                  <a:cxn ang="0">
                    <a:pos x="0" y="2220"/>
                  </a:cxn>
                  <a:cxn ang="0">
                    <a:pos x="228" y="2220"/>
                  </a:cxn>
                </a:cxnLst>
                <a:rect l="0" t="0" r="r" b="b"/>
                <a:pathLst>
                  <a:path w="264" h="2220">
                    <a:moveTo>
                      <a:pt x="264" y="0"/>
                    </a:moveTo>
                    <a:lnTo>
                      <a:pt x="0" y="12"/>
                    </a:lnTo>
                    <a:lnTo>
                      <a:pt x="0" y="2220"/>
                    </a:lnTo>
                    <a:lnTo>
                      <a:pt x="228" y="2220"/>
                    </a:ln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Freeform 20"/>
              <p:cNvSpPr>
                <a:spLocks/>
              </p:cNvSpPr>
              <p:nvPr/>
            </p:nvSpPr>
            <p:spPr bwMode="auto">
              <a:xfrm>
                <a:off x="3105912" y="3044952"/>
                <a:ext cx="228600" cy="2590800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0" y="12"/>
                  </a:cxn>
                  <a:cxn ang="0">
                    <a:pos x="0" y="2220"/>
                  </a:cxn>
                  <a:cxn ang="0">
                    <a:pos x="228" y="2220"/>
                  </a:cxn>
                </a:cxnLst>
                <a:rect l="0" t="0" r="r" b="b"/>
                <a:pathLst>
                  <a:path w="264" h="2220">
                    <a:moveTo>
                      <a:pt x="264" y="0"/>
                    </a:moveTo>
                    <a:lnTo>
                      <a:pt x="0" y="12"/>
                    </a:lnTo>
                    <a:lnTo>
                      <a:pt x="0" y="2220"/>
                    </a:lnTo>
                    <a:lnTo>
                      <a:pt x="228" y="2220"/>
                    </a:ln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971800" y="3018528"/>
                <a:ext cx="2514600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0.13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0.02  -0.01</a:t>
                </a:r>
              </a:p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0.41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0.07  -0.03</a:t>
                </a:r>
              </a:p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0.55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0.09  -0.04</a:t>
                </a:r>
              </a:p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0.68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0.11  -0.05</a:t>
                </a: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0.15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-0.59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0.65</a:t>
                </a: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0.07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-0.73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-0.67</a:t>
                </a: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0.07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-0.29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0.32</a:t>
                </a:r>
              </a:p>
            </p:txBody>
          </p:sp>
        </p:grpSp>
        <p:sp>
          <p:nvSpPr>
            <p:cNvPr id="25" name="Rectangle 24"/>
            <p:cNvSpPr/>
            <p:nvPr/>
          </p:nvSpPr>
          <p:spPr>
            <a:xfrm>
              <a:off x="6076950" y="3676471"/>
              <a:ext cx="198452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12.4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0     0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 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9.5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0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0       0  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1.3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334000" y="5562600"/>
              <a:ext cx="38100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0.56   0.59  0.56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0.09    0.09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0.12  -0.02  0.12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-0.69  -0.69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0.40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-0.80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0.40   0.09    0.09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/>
              <p:nvPr/>
            </p:nvSpPr>
            <p:spPr>
              <a:xfrm>
                <a:off x="4433267" y="971399"/>
                <a:ext cx="7430176" cy="8418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 × 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b>
                      </m:sSub>
                      <m:r>
                        <a:rPr lang="en-US" sz="4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4000" b="0" i="1" smtClean="0">
                              <a:latin typeface="Cambria Math" charset="0"/>
                            </a:rPr>
                            <m:t>𝑚</m:t>
                          </m:r>
                          <m:r>
                            <a:rPr lang="en-US" sz="4000" b="0" i="1" smtClean="0">
                              <a:latin typeface="Cambria Math" charset="0"/>
                            </a:rPr>
                            <m:t> × </m:t>
                          </m:r>
                          <m:r>
                            <a:rPr lang="en-US" sz="4000" b="0" i="1" smtClean="0">
                              <a:latin typeface="Cambria Math" charset="0"/>
                            </a:rPr>
                            <m:t>𝑟</m:t>
                          </m:r>
                          <m:r>
                            <a:rPr lang="en-US" sz="4000" b="0" i="1" smtClean="0">
                              <a:latin typeface="Cambria Math" charset="0"/>
                            </a:rPr>
                            <m:t>]</m:t>
                          </m:r>
                        </m:sub>
                      </m:sSub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Σ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4000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4000" i="1">
                                  <a:latin typeface="Cambria Math" charset="0"/>
                                </a:rPr>
                                <m:t>𝑟</m:t>
                              </m:r>
                            </m:e>
                          </m:d>
                        </m:sub>
                      </m:sSub>
                      <m:sSup>
                        <m:sSupPr>
                          <m:ctrlPr>
                            <a:rPr lang="en-US" sz="4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40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en-US" sz="4000" i="1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4000" i="1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31E1562-113F-8643-B826-6C58DD30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267" y="971399"/>
                <a:ext cx="7430176" cy="84183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 Box 31"/>
          <p:cNvSpPr txBox="1">
            <a:spLocks noChangeArrowheads="1"/>
          </p:cNvSpPr>
          <p:nvPr/>
        </p:nvSpPr>
        <p:spPr bwMode="auto">
          <a:xfrm>
            <a:off x="3658638" y="1761114"/>
            <a:ext cx="1523174" cy="369332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b="1" dirty="0" err="1">
                <a:solidFill>
                  <a:srgbClr val="0000FF"/>
                </a:solidFill>
              </a:rPr>
              <a:t>SciFi</a:t>
            </a:r>
            <a:r>
              <a:rPr lang="en-US" b="1" dirty="0">
                <a:solidFill>
                  <a:srgbClr val="0000FF"/>
                </a:solidFill>
              </a:rPr>
              <a:t>-concept</a:t>
            </a:r>
          </a:p>
        </p:txBody>
      </p:sp>
      <p:sp>
        <p:nvSpPr>
          <p:cNvPr id="32" name="Text Box 32"/>
          <p:cNvSpPr txBox="1">
            <a:spLocks noChangeArrowheads="1"/>
          </p:cNvSpPr>
          <p:nvPr/>
        </p:nvSpPr>
        <p:spPr bwMode="auto">
          <a:xfrm>
            <a:off x="5258838" y="2065914"/>
            <a:ext cx="1985159" cy="369332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Romance-concept</a:t>
            </a:r>
          </a:p>
        </p:txBody>
      </p:sp>
      <p:sp>
        <p:nvSpPr>
          <p:cNvPr id="33" name="Line 33"/>
          <p:cNvSpPr>
            <a:spLocks noChangeShapeType="1"/>
          </p:cNvSpPr>
          <p:nvPr/>
        </p:nvSpPr>
        <p:spPr bwMode="auto">
          <a:xfrm>
            <a:off x="4348397" y="2067224"/>
            <a:ext cx="0" cy="6858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solidFill>
                <a:srgbClr val="0000FF"/>
              </a:solidFill>
            </a:endParaRPr>
          </a:p>
        </p:txBody>
      </p:sp>
      <p:sp>
        <p:nvSpPr>
          <p:cNvPr id="34" name="Line 34"/>
          <p:cNvSpPr>
            <a:spLocks noChangeShapeType="1"/>
          </p:cNvSpPr>
          <p:nvPr/>
        </p:nvSpPr>
        <p:spPr bwMode="auto">
          <a:xfrm flipH="1">
            <a:off x="5110397" y="2372024"/>
            <a:ext cx="533400" cy="3810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solidFill>
                <a:srgbClr val="0000FF"/>
              </a:solidFill>
            </a:endParaRPr>
          </a:p>
        </p:txBody>
      </p:sp>
      <p:sp>
        <p:nvSpPr>
          <p:cNvPr id="35" name="Text Box 35"/>
          <p:cNvSpPr txBox="1">
            <a:spLocks noChangeArrowheads="1"/>
          </p:cNvSpPr>
          <p:nvPr/>
        </p:nvSpPr>
        <p:spPr bwMode="auto">
          <a:xfrm>
            <a:off x="6898663" y="2546127"/>
            <a:ext cx="3271217" cy="369332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“strength” of the </a:t>
            </a:r>
            <a:r>
              <a:rPr lang="en-US" b="1" dirty="0" err="1">
                <a:solidFill>
                  <a:srgbClr val="0000FF"/>
                </a:solidFill>
              </a:rPr>
              <a:t>SciFi</a:t>
            </a:r>
            <a:r>
              <a:rPr lang="en-US" b="1" dirty="0">
                <a:solidFill>
                  <a:srgbClr val="0000FF"/>
                </a:solidFill>
              </a:rPr>
              <a:t>-concept</a:t>
            </a:r>
          </a:p>
        </p:txBody>
      </p:sp>
      <p:sp>
        <p:nvSpPr>
          <p:cNvPr id="36" name="Oval 37"/>
          <p:cNvSpPr>
            <a:spLocks noChangeArrowheads="1"/>
          </p:cNvSpPr>
          <p:nvPr/>
        </p:nvSpPr>
        <p:spPr bwMode="auto">
          <a:xfrm>
            <a:off x="7399927" y="3423427"/>
            <a:ext cx="729710" cy="533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chemeClr val="accent3"/>
              </a:solidFill>
            </a:endParaRPr>
          </a:p>
        </p:txBody>
      </p:sp>
      <p:sp>
        <p:nvSpPr>
          <p:cNvPr id="37" name="Text Box 31">
            <a:extLst>
              <a:ext uri="{FF2B5EF4-FFF2-40B4-BE49-F238E27FC236}">
                <a16:creationId xmlns:a16="http://schemas.microsoft.com/office/drawing/2014/main" id="{1F148DBD-140B-2541-9503-37D56F0D19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6377" y="5515915"/>
            <a:ext cx="1523174" cy="369332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b="1" dirty="0" err="1">
                <a:solidFill>
                  <a:srgbClr val="0000FF"/>
                </a:solidFill>
              </a:rPr>
              <a:t>SciFi</a:t>
            </a:r>
            <a:r>
              <a:rPr lang="en-US" b="1" dirty="0">
                <a:solidFill>
                  <a:srgbClr val="0000FF"/>
                </a:solidFill>
              </a:rPr>
              <a:t>-concept</a:t>
            </a:r>
          </a:p>
        </p:txBody>
      </p:sp>
      <p:sp>
        <p:nvSpPr>
          <p:cNvPr id="38" name="Text Box 32">
            <a:extLst>
              <a:ext uri="{FF2B5EF4-FFF2-40B4-BE49-F238E27FC236}">
                <a16:creationId xmlns:a16="http://schemas.microsoft.com/office/drawing/2014/main" id="{DB15B758-7B52-7947-BEED-F3EF3F38BB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0362" y="6141338"/>
            <a:ext cx="1985159" cy="369332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Romance-concept</a:t>
            </a:r>
          </a:p>
        </p:txBody>
      </p:sp>
      <p:sp>
        <p:nvSpPr>
          <p:cNvPr id="39" name="Line 33">
            <a:extLst>
              <a:ext uri="{FF2B5EF4-FFF2-40B4-BE49-F238E27FC236}">
                <a16:creationId xmlns:a16="http://schemas.microsoft.com/office/drawing/2014/main" id="{0641F196-A8D4-CC42-A44D-154434FA985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18136" y="5615968"/>
            <a:ext cx="791564" cy="81416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solidFill>
                <a:srgbClr val="0000FF"/>
              </a:solidFill>
            </a:endParaRPr>
          </a:p>
        </p:txBody>
      </p:sp>
      <p:sp>
        <p:nvSpPr>
          <p:cNvPr id="40" name="Line 34">
            <a:extLst>
              <a:ext uri="{FF2B5EF4-FFF2-40B4-BE49-F238E27FC236}">
                <a16:creationId xmlns:a16="http://schemas.microsoft.com/office/drawing/2014/main" id="{2CB95570-C4E2-1041-AFBB-BAB62A61EF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43796" y="5985300"/>
            <a:ext cx="765903" cy="343901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578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1E15A-3379-4247-B748-6ED07E001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Netflix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1A9B4-E6AC-EE40-A33A-F2FE6162F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94720" cy="4351338"/>
          </a:xfrm>
        </p:spPr>
        <p:txBody>
          <a:bodyPr/>
          <a:lstStyle/>
          <a:p>
            <a:r>
              <a:rPr lang="en-US" dirty="0"/>
              <a:t>$1 million award for people beating their algorithm by 10%</a:t>
            </a:r>
          </a:p>
          <a:p>
            <a:endParaRPr lang="en-US" dirty="0"/>
          </a:p>
          <a:p>
            <a:r>
              <a:rPr lang="en-US" dirty="0"/>
              <a:t>Simply implementing SVD already beats the algorithm Netflix was using…</a:t>
            </a:r>
          </a:p>
          <a:p>
            <a:r>
              <a:rPr lang="en-US" dirty="0"/>
              <a:t>The winning team uses an ensemble of many methods</a:t>
            </a:r>
          </a:p>
          <a:p>
            <a:pPr lvl="1"/>
            <a:r>
              <a:rPr lang="en-US" dirty="0"/>
              <a:t>SVD is one major component</a:t>
            </a:r>
          </a:p>
        </p:txBody>
      </p:sp>
    </p:spTree>
    <p:extLst>
      <p:ext uri="{BB962C8B-B14F-4D97-AF65-F5344CB8AC3E}">
        <p14:creationId xmlns:p14="http://schemas.microsoft.com/office/powerpoint/2010/main" val="2722300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Perform SVD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be covered in linear algebra class</a:t>
            </a:r>
            <a:r>
              <a:rPr lang="mr-IN" dirty="0"/>
              <a:t>…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Most likely, you will just call an existing library </a:t>
            </a:r>
          </a:p>
        </p:txBody>
      </p:sp>
    </p:spTree>
    <p:extLst>
      <p:ext uri="{BB962C8B-B14F-4D97-AF65-F5344CB8AC3E}">
        <p14:creationId xmlns:p14="http://schemas.microsoft.com/office/powerpoint/2010/main" val="335509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8480E-D3D6-2B45-A8CA-8528DC528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09738"/>
            <a:ext cx="12191999" cy="2852737"/>
          </a:xfrm>
        </p:spPr>
        <p:txBody>
          <a:bodyPr>
            <a:normAutofit/>
          </a:bodyPr>
          <a:lstStyle/>
          <a:p>
            <a:r>
              <a:rPr lang="en-US" sz="5400" dirty="0"/>
              <a:t>Let’s (finally) get back to label aggregation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4B233-ACC0-F244-AB9D-9DFC85B01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5197642"/>
            <a:ext cx="10642839" cy="892008"/>
          </a:xfrm>
        </p:spPr>
        <p:txBody>
          <a:bodyPr/>
          <a:lstStyle/>
          <a:p>
            <a:r>
              <a:rPr lang="en-US" dirty="0"/>
              <a:t>Who moderates the moderators? Crowdsourcing abuse detection in user-generated content. Ghosh, Kale, and McAfee. EC 2011.</a:t>
            </a:r>
          </a:p>
        </p:txBody>
      </p:sp>
    </p:spTree>
    <p:extLst>
      <p:ext uri="{BB962C8B-B14F-4D97-AF65-F5344CB8AC3E}">
        <p14:creationId xmlns:p14="http://schemas.microsoft.com/office/powerpoint/2010/main" val="37365024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Generated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31780" cy="476948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Common practice to use user ratings to determine whether a content is good or not</a:t>
            </a:r>
          </a:p>
          <a:p>
            <a:endParaRPr lang="en-US" dirty="0"/>
          </a:p>
          <a:p>
            <a:r>
              <a:rPr lang="en-US" dirty="0"/>
              <a:t>When a content receives a bad rating</a:t>
            </a:r>
          </a:p>
          <a:p>
            <a:pPr lvl="1"/>
            <a:r>
              <a:rPr lang="en-US" dirty="0"/>
              <a:t>is the content bad, or</a:t>
            </a:r>
          </a:p>
          <a:p>
            <a:pPr lvl="1"/>
            <a:r>
              <a:rPr lang="en-US" dirty="0"/>
              <a:t>is the rating bad?</a:t>
            </a:r>
          </a:p>
          <a:p>
            <a:endParaRPr lang="en-US" dirty="0"/>
          </a:p>
          <a:p>
            <a:r>
              <a:rPr lang="en-US" dirty="0"/>
              <a:t>Given users ratings, how to decide content quality.</a:t>
            </a:r>
          </a:p>
          <a:p>
            <a:endParaRPr lang="en-US" dirty="0"/>
          </a:p>
          <a:p>
            <a:r>
              <a:rPr lang="en-US" dirty="0"/>
              <a:t>This is a crowdsourcing label aggregation problem. With each rating being a label provided by a </a:t>
            </a:r>
            <a:r>
              <a:rPr lang="en-US" dirty="0" err="1"/>
              <a:t>wor.ker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51F70-4C80-6F41-BF09-4AD488760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729" y="2254322"/>
            <a:ext cx="2005904" cy="2143232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9150FE-8ECF-084A-B7FC-AECA6436C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3044" y="3884140"/>
            <a:ext cx="2738207" cy="513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802941-7D2B-A845-8412-A5E8EEDB3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3044" y="2340982"/>
            <a:ext cx="1886936" cy="6022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C81BB7-3D31-EA4A-86B0-9ABAFFDC7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3044" y="3078132"/>
            <a:ext cx="1584307" cy="5732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7373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A71CA-641D-EF49-AE7D-5DE0E1149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51B8A-5ADD-6848-991B-507394ED50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25563"/>
                <a:ext cx="11193379" cy="598963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Basic components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raters,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contributions,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−1,1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is the rating rater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gives to contribution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Label generation process</a:t>
                </a:r>
              </a:p>
              <a:p>
                <a:pPr lvl="1"/>
                <a:r>
                  <a:rPr lang="en-US" dirty="0"/>
                  <a:t>Each contribution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has a true quality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latin typeface="Cambria Math" charset="0"/>
                      </a:rPr>
                      <m:t>{</m:t>
                    </m:r>
                    <m:r>
                      <a:rPr lang="en-US" b="0" i="1" smtClean="0">
                        <a:latin typeface="Cambria Math" charset="0"/>
                      </a:rPr>
                      <m:t>−1,1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Each rater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/>
                  <a:t> gives </a:t>
                </a:r>
                <a:r>
                  <a:rPr lang="en-US" i="1" dirty="0"/>
                  <a:t>correct</a:t>
                </a:r>
                <a:r>
                  <a:rPr lang="en-US" dirty="0"/>
                  <a:t> rating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dirty="0"/>
                  <a:t>Goal: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from rating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𝑈</m:t>
                    </m:r>
                  </m:oMath>
                </a14:m>
                <a:r>
                  <a:rPr lang="en-US" dirty="0"/>
                  <a:t> (both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unknown)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51B8A-5ADD-6848-991B-507394ED50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25563"/>
                <a:ext cx="11193379" cy="5989637"/>
              </a:xfrm>
              <a:blipFill>
                <a:blip r:embed="rId2"/>
                <a:stretch>
                  <a:fillRect l="-907" t="-14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63A77B9-1BA9-EC4D-825D-CC2A11814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833106"/>
              </p:ext>
            </p:extLst>
          </p:nvPr>
        </p:nvGraphicFramePr>
        <p:xfrm>
          <a:off x="1608794" y="3083050"/>
          <a:ext cx="7012692" cy="1371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68782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168782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168782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168782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168782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168782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</a:tblGrid>
              <a:tr h="273265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Rater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Rater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Rater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Rater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23247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Contribution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2324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Contribution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2324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Contribution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23247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791326" y="3368842"/>
            <a:ext cx="5830160" cy="1085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030443" y="3524201"/>
                <a:ext cx="72327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𝑼</m:t>
                      </m:r>
                    </m:oMath>
                  </m:oMathPara>
                </a14:m>
                <a:endParaRPr lang="en-US" sz="4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0443" y="3524201"/>
                <a:ext cx="723275" cy="76944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719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65707-9127-0A4B-96B3-872E3E71F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Peek at the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71A0A2-1160-DC48-8A9D-D69590B401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6233" y="1663473"/>
            <a:ext cx="8434567" cy="482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251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" y="376555"/>
            <a:ext cx="121920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The Goal Seems Different from Movie Recommendation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 movie recommendation</a:t>
            </a:r>
          </a:p>
          <a:p>
            <a:pPr lvl="1"/>
            <a:r>
              <a:rPr lang="en-US" dirty="0"/>
              <a:t>Goal: Fill in the empty ratings (and recommend the movie with highest one)</a:t>
            </a:r>
          </a:p>
          <a:p>
            <a:endParaRPr lang="en-US" sz="200" dirty="0"/>
          </a:p>
          <a:p>
            <a:r>
              <a:rPr lang="en-US" dirty="0"/>
              <a:t>In this paper</a:t>
            </a:r>
          </a:p>
          <a:p>
            <a:pPr lvl="1"/>
            <a:r>
              <a:rPr lang="en-US" dirty="0"/>
              <a:t>Assumption: all ratings are given</a:t>
            </a:r>
          </a:p>
          <a:p>
            <a:pPr lvl="1"/>
            <a:r>
              <a:rPr lang="en-US" dirty="0"/>
              <a:t>Goal: Infer the latent variable (true quality)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Connection: Low rank approximation of the rating matrix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B78AB5F-87A3-EB40-8F2A-AFE77C9DAA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178696"/>
              </p:ext>
            </p:extLst>
          </p:nvPr>
        </p:nvGraphicFramePr>
        <p:xfrm>
          <a:off x="1677161" y="4211095"/>
          <a:ext cx="7012692" cy="1371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68782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168782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168782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168782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168782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168782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</a:tblGrid>
              <a:tr h="273265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Rater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Rater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Rater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Rater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23247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Contribution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2324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Contribution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2324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Contribution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23247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928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Look at the “Expected” Rating Matrix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63A77B9-1BA9-EC4D-825D-CC2A11814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094097"/>
              </p:ext>
            </p:extLst>
          </p:nvPr>
        </p:nvGraphicFramePr>
        <p:xfrm>
          <a:off x="2816678" y="2140115"/>
          <a:ext cx="8850660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75110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475110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475110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475110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475110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475110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</a:tblGrid>
              <a:tr h="273265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Rater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Rater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Rater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Rater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23247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Contribution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2324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Contribution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2324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Contribution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23247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63A77B9-1BA9-EC4D-825D-CC2A118142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4677578"/>
                  </p:ext>
                </p:extLst>
              </p:nvPr>
            </p:nvGraphicFramePr>
            <p:xfrm>
              <a:off x="2816678" y="4403807"/>
              <a:ext cx="8850660" cy="16764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475110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273265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232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Contribution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23247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Contribution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23247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Contribution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232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63A77B9-1BA9-EC4D-825D-CC2A118142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4677578"/>
                  </p:ext>
                </p:extLst>
              </p:nvPr>
            </p:nvGraphicFramePr>
            <p:xfrm>
              <a:off x="2816678" y="4403807"/>
              <a:ext cx="8850660" cy="16764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475110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Contribution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145" t="-107692" r="-399145" b="-3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862" t="-107692" r="-302586" b="-3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862" t="-107692" r="-202586" b="-3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7436" t="-107692" r="-100855" b="-3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Contribution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145" t="-200000" r="-399145" b="-2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862" t="-200000" r="-302586" b="-2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862" t="-200000" r="-202586" b="-2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7436" t="-200000" r="-100855" b="-2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Contribution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145" t="-311538" r="-399145" b="-1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862" t="-311538" r="-302586" b="-1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862" t="-311538" r="-202586" b="-1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7436" t="-311538" r="-100855" b="-1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371946" y="2693304"/>
                <a:ext cx="118833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946" y="2693304"/>
                <a:ext cx="1188339" cy="707886"/>
              </a:xfrm>
              <a:prstGeom prst="rect">
                <a:avLst/>
              </a:prstGeom>
              <a:blipFill>
                <a:blip r:embed="rId4"/>
                <a:stretch>
                  <a:fillRect l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26702" y="4888064"/>
                <a:ext cx="188820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02" y="4888064"/>
                <a:ext cx="1888209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F960FF59-6670-BF42-BE82-9F7BFC98D84D}"/>
                  </a:ext>
                </a:extLst>
              </p:cNvPr>
              <p:cNvSpPr/>
              <p:nvPr/>
            </p:nvSpPr>
            <p:spPr>
              <a:xfrm>
                <a:off x="4347210" y="6104394"/>
                <a:ext cx="4579620" cy="70788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b="0" dirty="0"/>
                  <a:t>: true label of contribution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0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dirty="0"/>
                  <a:t>: </a:t>
                </a:r>
                <a:r>
                  <a:rPr lang="en-US" sz="2000" b="0" dirty="0" err="1"/>
                  <a:t>prob</a:t>
                </a:r>
                <a:r>
                  <a:rPr lang="en-US" sz="2000" b="0" dirty="0"/>
                  <a:t> of rater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0" dirty="0"/>
                  <a:t>to give correct rating</a:t>
                </a: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F960FF59-6670-BF42-BE82-9F7BFC98D8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210" y="6104394"/>
                <a:ext cx="4579620" cy="707886"/>
              </a:xfrm>
              <a:prstGeom prst="roundRect">
                <a:avLst/>
              </a:prstGeom>
              <a:blipFill>
                <a:blip r:embed="rId6"/>
                <a:stretch>
                  <a:fillRect t="-3509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91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7C3A857-76BB-9243-A3F0-6115E91B85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Look at the “Expected” Rating Matrix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7C3A857-76BB-9243-A3F0-6115E91B85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46C845FA-69E4-D64A-B097-55ADDC7558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7067302"/>
                  </p:ext>
                </p:extLst>
              </p:nvPr>
            </p:nvGraphicFramePr>
            <p:xfrm>
              <a:off x="2892878" y="1851107"/>
              <a:ext cx="8850660" cy="16764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475110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273265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232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Contribution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23247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Contribution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23247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Contribution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232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46C845FA-69E4-D64A-B097-55ADDC7558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7067302"/>
                  </p:ext>
                </p:extLst>
              </p:nvPr>
            </p:nvGraphicFramePr>
            <p:xfrm>
              <a:off x="2892878" y="1851107"/>
              <a:ext cx="8850660" cy="16764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475110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Contribution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145" t="-107692" r="-398291" b="-3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862" t="-107692" r="-301724" b="-3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862" t="-107692" r="-201724" b="-3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7436" t="-107692" r="-100000" b="-3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Contribution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145" t="-200000" r="-398291" b="-2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862" t="-200000" r="-301724" b="-2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862" t="-200000" r="-201724" b="-2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7436" t="-200000" r="-100000" b="-2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Contribution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145" t="-311538" r="-398291" b="-1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862" t="-311538" r="-301724" b="-1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862" t="-311538" r="-201724" b="-1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7436" t="-311538" r="-100000" b="-1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3DB7CA-AC6A-2548-A992-59FDAE0D9081}"/>
                  </a:ext>
                </a:extLst>
              </p:cNvPr>
              <p:cNvSpPr txBox="1"/>
              <p:nvPr/>
            </p:nvSpPr>
            <p:spPr>
              <a:xfrm>
                <a:off x="624840" y="2335364"/>
                <a:ext cx="188820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3DB7CA-AC6A-2548-A992-59FDAE0D9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" y="2335364"/>
                <a:ext cx="1888209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1F490E-44E1-824F-9382-121FF938D71D}"/>
                  </a:ext>
                </a:extLst>
              </p:cNvPr>
              <p:cNvSpPr txBox="1"/>
              <p:nvPr/>
            </p:nvSpPr>
            <p:spPr>
              <a:xfrm>
                <a:off x="1830770" y="3687926"/>
                <a:ext cx="9030485" cy="1484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type m:val="noBar"/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num>
                            <m:den>
                              <m:f>
                                <m:fPr>
                                  <m:type m:val="noBar"/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den>
                              </m:f>
                            </m:den>
                          </m:f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−1)  (2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−1)  (2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−1) …</m:t>
                          </m:r>
                        </m:e>
                      </m:d>
                    </m:oMath>
                  </m:oMathPara>
                </a14:m>
                <a:endParaRPr lang="en-US" sz="72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1F490E-44E1-824F-9382-121FF938D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770" y="3687926"/>
                <a:ext cx="9030485" cy="14845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C0BA5C3-C925-BB47-B1CC-F41CD7658F7B}"/>
              </a:ext>
            </a:extLst>
          </p:cNvPr>
          <p:cNvSpPr txBox="1"/>
          <p:nvPr/>
        </p:nvSpPr>
        <p:spPr>
          <a:xfrm>
            <a:off x="1351633" y="6225750"/>
            <a:ext cx="98946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This is the exact singular value decomposition with </a:t>
            </a:r>
            <a:r>
              <a:rPr lang="en-US" sz="3200" b="1" dirty="0"/>
              <a:t>rank 1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77C4D0-71E3-6643-A6D3-BA538860C520}"/>
                  </a:ext>
                </a:extLst>
              </p:cNvPr>
              <p:cNvSpPr txBox="1"/>
              <p:nvPr/>
            </p:nvSpPr>
            <p:spPr>
              <a:xfrm>
                <a:off x="1830770" y="5172435"/>
                <a:ext cx="3837781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(2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72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77C4D0-71E3-6643-A6D3-BA538860C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770" y="5172435"/>
                <a:ext cx="3837781" cy="800219"/>
              </a:xfrm>
              <a:prstGeom prst="rect">
                <a:avLst/>
              </a:prstGeom>
              <a:blipFill>
                <a:blip r:embed="rId6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029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Look at the “Expected” Rating Matrix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926080"/>
                <a:ext cx="10515600" cy="3250883"/>
              </a:xfrm>
            </p:spPr>
            <p:txBody>
              <a:bodyPr/>
              <a:lstStyle/>
              <a:p>
                <a:r>
                  <a:rPr lang="en-US" dirty="0"/>
                  <a:t>The decomposition is not unique:</a:t>
                </a:r>
              </a:p>
              <a:p>
                <a:pPr lvl="1"/>
                <a:r>
                  <a:rPr lang="en-US" dirty="0"/>
                  <a:t>Multiply all elements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by -1 and all elements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by -1</a:t>
                </a:r>
              </a:p>
              <a:p>
                <a:pPr lvl="1"/>
                <a:r>
                  <a:rPr lang="en-US" dirty="0"/>
                  <a:t>What does this mean intuitively?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Additional assumption: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&gt; 0.5 </a:t>
                </a:r>
              </a:p>
              <a:p>
                <a:pPr lvl="1"/>
                <a:r>
                  <a:rPr lang="en-US" dirty="0"/>
                  <a:t>Use this assumption to determine the sign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926080"/>
                <a:ext cx="10515600" cy="3250883"/>
              </a:xfrm>
              <a:blipFill>
                <a:blip r:embed="rId3"/>
                <a:stretch>
                  <a:fillRect l="-965" t="-2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B6CA51-52BD-5446-B545-6E18D8267782}"/>
                  </a:ext>
                </a:extLst>
              </p:cNvPr>
              <p:cNvSpPr txBox="1"/>
              <p:nvPr/>
            </p:nvSpPr>
            <p:spPr>
              <a:xfrm>
                <a:off x="3042350" y="1607666"/>
                <a:ext cx="4922310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(2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72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B6CA51-52BD-5446-B545-6E18D8267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350" y="1607666"/>
                <a:ext cx="4922310" cy="800219"/>
              </a:xfrm>
              <a:prstGeom prst="rect">
                <a:avLst/>
              </a:prstGeom>
              <a:blipFill>
                <a:blip r:embed="rId4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836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EDAAA7-2E00-5C4E-8873-12D3A59303A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EDAAA7-2E00-5C4E-8873-12D3A59303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7F9632-66E9-E54F-BEFA-D34628FF5F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Exact rank 1 matrix decomposition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Rank 1 matrix approximation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	Take the sign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as the prediction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7F9632-66E9-E54F-BEFA-D34628FF5F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 b="-2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F6664E-801C-E249-B05F-91E1F8554814}"/>
                  </a:ext>
                </a:extLst>
              </p:cNvPr>
              <p:cNvSpPr txBox="1"/>
              <p:nvPr/>
            </p:nvSpPr>
            <p:spPr>
              <a:xfrm>
                <a:off x="2002220" y="2476346"/>
                <a:ext cx="4922310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(2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72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F6664E-801C-E249-B05F-91E1F8554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220" y="2476346"/>
                <a:ext cx="4922310" cy="800219"/>
              </a:xfrm>
              <a:prstGeom prst="rect">
                <a:avLst/>
              </a:prstGeom>
              <a:blipFill>
                <a:blip r:embed="rId4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634793-C814-4E4B-B3AF-A414E2BF1F3D}"/>
                  </a:ext>
                </a:extLst>
              </p:cNvPr>
              <p:cNvSpPr txBox="1"/>
              <p:nvPr/>
            </p:nvSpPr>
            <p:spPr>
              <a:xfrm>
                <a:off x="2047940" y="4463814"/>
                <a:ext cx="4605170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≈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′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(2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′−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72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634793-C814-4E4B-B3AF-A414E2BF1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940" y="4463814"/>
                <a:ext cx="4605170" cy="800219"/>
              </a:xfrm>
              <a:prstGeom prst="rect">
                <a:avLst/>
              </a:prstGeom>
              <a:blipFill>
                <a:blip r:embed="rId5"/>
                <a:stretch>
                  <a:fillRect b="-20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5520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2BE7C-6E35-094A-96B9-F6DB74473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7CF154-9C51-C34E-A6C1-F8FF266504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They don’t directly do singular value decomposition</a:t>
                </a:r>
              </a:p>
              <a:p>
                <a:r>
                  <a:rPr lang="en-US" dirty="0"/>
                  <a:t>The top left singular vector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/>
                  <a:t>= Top eigenvector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In the algorithm, they perform eigenvalue decomposition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Proposed algorithm: Spectral-Rating</a:t>
                </a:r>
              </a:p>
              <a:p>
                <a:pPr lvl="1"/>
                <a:r>
                  <a:rPr lang="en-US" dirty="0"/>
                  <a:t>Calculate the top eigenvector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Correct sign </a:t>
                </a:r>
              </a:p>
              <a:p>
                <a:pPr lvl="2"/>
                <a:r>
                  <a:rPr lang="en-US" dirty="0"/>
                  <a:t>If the majority of the sign is the same as the prediction of user 1, do nothing</a:t>
                </a:r>
              </a:p>
              <a:p>
                <a:pPr lvl="2"/>
                <a:r>
                  <a:rPr lang="en-US" dirty="0"/>
                  <a:t>Else,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the final prediction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7CF154-9C51-C34E-A6C1-F8FF266504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65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327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D3840-343D-874A-94F9-417BF602D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Theoretical Guarantee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604176-852C-264B-85F1-B3F6D23E7A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43940" y="4112496"/>
                <a:ext cx="10515600" cy="274550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Utilizing the matrix form of </a:t>
                </a:r>
                <a:r>
                  <a:rPr lang="en-US" dirty="0" err="1"/>
                  <a:t>Hoeffding’s</a:t>
                </a:r>
                <a:r>
                  <a:rPr lang="en-US" dirty="0"/>
                  <a:t> inequality</a:t>
                </a:r>
              </a:p>
              <a:p>
                <a:r>
                  <a:rPr lang="en-US" dirty="0"/>
                  <a:t>Average prediction error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2 </m:t>
                            </m:r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ac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𝑛𝑇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Focus on parameters you care about</a:t>
                </a:r>
              </a:p>
              <a:p>
                <a:pPr lvl="1"/>
                <a:r>
                  <a:rPr lang="en-US" dirty="0"/>
                  <a:t>How does error change as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acc>
                  </m:oMath>
                </a14:m>
                <a:r>
                  <a:rPr lang="en-US" dirty="0"/>
                  <a:t> changes</a:t>
                </a:r>
              </a:p>
              <a:p>
                <a:pPr lvl="1"/>
                <a:r>
                  <a:rPr lang="en-US" dirty="0"/>
                  <a:t>How does error changes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changes</a:t>
                </a:r>
              </a:p>
              <a:p>
                <a:pPr lvl="1"/>
                <a:r>
                  <a:rPr lang="en-US" dirty="0"/>
                  <a:t>How does error change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changes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604176-852C-264B-85F1-B3F6D23E7A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3940" y="4112496"/>
                <a:ext cx="10515600" cy="2745503"/>
              </a:xfrm>
              <a:blipFill>
                <a:blip r:embed="rId2"/>
                <a:stretch>
                  <a:fillRect l="-844" t="-4630" b="-2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D3DFBD5-FBE8-6C43-8A95-6ECAB8163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913" y="1191815"/>
            <a:ext cx="8847572" cy="25155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2DC61495-3134-3C41-8E10-4699573BDBCE}"/>
                  </a:ext>
                </a:extLst>
              </p:cNvPr>
              <p:cNvSpPr/>
              <p:nvPr/>
            </p:nvSpPr>
            <p:spPr>
              <a:xfrm>
                <a:off x="8787107" y="2598340"/>
                <a:ext cx="2948940" cy="110902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800" b="0" dirty="0"/>
                  <a:t> # raters</a:t>
                </a:r>
              </a:p>
              <a:p>
                <a:r>
                  <a:rPr lang="en-US" sz="2800" dirty="0"/>
                  <a:t>T: # contributions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2DC61495-3134-3C41-8E10-4699573BDB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7107" y="2598340"/>
                <a:ext cx="2948940" cy="1109027"/>
              </a:xfrm>
              <a:prstGeom prst="roundRect">
                <a:avLst/>
              </a:prstGeom>
              <a:blipFill>
                <a:blip r:embed="rId4"/>
                <a:stretch>
                  <a:fillRect l="-2564" b="-6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10457BF-2C0C-6043-94D1-19FDF511D387}"/>
              </a:ext>
            </a:extLst>
          </p:cNvPr>
          <p:cNvSpPr/>
          <p:nvPr/>
        </p:nvSpPr>
        <p:spPr>
          <a:xfrm>
            <a:off x="6725541" y="5797956"/>
            <a:ext cx="5338202" cy="6963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How to interpret a bound like this?</a:t>
            </a:r>
          </a:p>
        </p:txBody>
      </p:sp>
    </p:spTree>
    <p:extLst>
      <p:ext uri="{BB962C8B-B14F-4D97-AF65-F5344CB8AC3E}">
        <p14:creationId xmlns:p14="http://schemas.microsoft.com/office/powerpoint/2010/main" val="278587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6229F-2DEF-FF4A-9E38-0FA1D2B47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74D17-14A8-A142-8E38-90D6D3130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every rater rates every contribution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35AA200-EFCF-A044-A55C-53C55D8C86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806759"/>
              </p:ext>
            </p:extLst>
          </p:nvPr>
        </p:nvGraphicFramePr>
        <p:xfrm>
          <a:off x="1159328" y="2471585"/>
          <a:ext cx="8441874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06979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406979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406979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406979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406979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406979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</a:tblGrid>
              <a:tr h="312641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Rater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Rater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Rater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Rater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126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Contribution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126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Contribution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126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Contribution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126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69498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6229F-2DEF-FF4A-9E38-0FA1D2B47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174D17-14A8-A142-8E38-90D6D3130A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Not every rater rates every contribution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An updated label generation process</a:t>
                </a:r>
              </a:p>
              <a:p>
                <a:pPr lvl="1"/>
                <a:r>
                  <a:rPr lang="en-US" dirty="0"/>
                  <a:t>Each rater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has a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rate a contribution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174D17-14A8-A142-8E38-90D6D3130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35AA200-EFCF-A044-A55C-53C55D8C86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064071"/>
              </p:ext>
            </p:extLst>
          </p:nvPr>
        </p:nvGraphicFramePr>
        <p:xfrm>
          <a:off x="1159328" y="2471585"/>
          <a:ext cx="8441874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06979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406979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406979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406979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406979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406979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</a:tblGrid>
              <a:tr h="312641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Rater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Rater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Rater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Rater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126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Contribution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126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Contribution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126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Contribution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126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61596FC-7DB7-7D45-8C49-A3E360F66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447" y="5233611"/>
            <a:ext cx="4100599" cy="138937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176D228-6216-1749-BD1A-D5AD749BF6CB}"/>
              </a:ext>
            </a:extLst>
          </p:cNvPr>
          <p:cNvSpPr/>
          <p:nvPr/>
        </p:nvSpPr>
        <p:spPr>
          <a:xfrm>
            <a:off x="6610493" y="5571225"/>
            <a:ext cx="4743307" cy="7682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Is this a reasonable model?</a:t>
            </a:r>
          </a:p>
          <a:p>
            <a:r>
              <a:rPr lang="en-US" sz="2000" dirty="0"/>
              <a:t>Why do you think we need this model?</a:t>
            </a:r>
          </a:p>
        </p:txBody>
      </p:sp>
    </p:spTree>
    <p:extLst>
      <p:ext uri="{BB962C8B-B14F-4D97-AF65-F5344CB8AC3E}">
        <p14:creationId xmlns:p14="http://schemas.microsoft.com/office/powerpoint/2010/main" val="87712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D1EC2-049D-CA41-9D7F-DE60CBE82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F18721-C0B0-E441-ABAE-29C246C530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Computation is extensive for large datasets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is a T by T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(# contributions) is often huge in practice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Online algorithm</a:t>
                </a:r>
              </a:p>
              <a:p>
                <a:pPr lvl="1"/>
                <a:r>
                  <a:rPr lang="en-US" dirty="0"/>
                  <a:t>For a small subset of contributions, solve for their quality</a:t>
                </a:r>
              </a:p>
              <a:p>
                <a:pPr lvl="1"/>
                <a:r>
                  <a:rPr lang="en-US" dirty="0"/>
                  <a:t>Used this subset to infer rater’s skills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 weighted majority voting for new contributions (as in our Lecture 6)</a:t>
                </a:r>
              </a:p>
              <a:p>
                <a:pPr marL="457200" lvl="1" indent="0">
                  <a:buNone/>
                </a:pPr>
                <a:r>
                  <a:rPr lang="en-US" dirty="0"/>
                  <a:t>	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𝑙𝑛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F18721-C0B0-E441-ABAE-29C246C530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6992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16566-5615-484C-93FA-C5F8C8D72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 – Project Milestone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FB294-54D0-5E4C-A52C-6CB2781B2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31880" cy="4351338"/>
          </a:xfrm>
        </p:spPr>
        <p:txBody>
          <a:bodyPr/>
          <a:lstStyle/>
          <a:p>
            <a:r>
              <a:rPr lang="en-US" dirty="0"/>
              <a:t>Due: March 7 (No Late Submission)</a:t>
            </a:r>
          </a:p>
          <a:p>
            <a:pPr lvl="1"/>
            <a:endParaRPr lang="en-US" dirty="0"/>
          </a:p>
          <a:p>
            <a:r>
              <a:rPr lang="en-US" dirty="0"/>
              <a:t>What to include</a:t>
            </a:r>
          </a:p>
          <a:p>
            <a:pPr lvl="1"/>
            <a:r>
              <a:rPr lang="en-US" dirty="0"/>
              <a:t>Brief literature survey</a:t>
            </a:r>
          </a:p>
          <a:p>
            <a:pPr lvl="2"/>
            <a:r>
              <a:rPr lang="en-US" sz="2400" dirty="0"/>
              <a:t>1~2 paragraphs, at least 2~3 papers</a:t>
            </a:r>
          </a:p>
          <a:p>
            <a:pPr lvl="1"/>
            <a:r>
              <a:rPr lang="en-US" dirty="0"/>
              <a:t>Plan</a:t>
            </a:r>
          </a:p>
          <a:p>
            <a:pPr lvl="2"/>
            <a:r>
              <a:rPr lang="en-US" sz="2400" dirty="0"/>
              <a:t>See more in the </a:t>
            </a:r>
            <a:r>
              <a:rPr lang="en-US" sz="2400" dirty="0">
                <a:hlinkClick r:id="rId3"/>
              </a:rPr>
              <a:t>requirement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(not hard requirements. Think about what you want to do)</a:t>
            </a:r>
            <a:endParaRPr lang="en-US" sz="2200" dirty="0"/>
          </a:p>
          <a:p>
            <a:pPr lvl="2"/>
            <a:r>
              <a:rPr lang="en-US" sz="2400" dirty="0"/>
              <a:t>Include a timeline</a:t>
            </a:r>
          </a:p>
        </p:txBody>
      </p:sp>
    </p:spTree>
    <p:extLst>
      <p:ext uri="{BB962C8B-B14F-4D97-AF65-F5344CB8AC3E}">
        <p14:creationId xmlns:p14="http://schemas.microsoft.com/office/powerpoint/2010/main" val="320339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A37DD-251E-C44F-9A9D-8ED623118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B6603-CE75-4445-9272-8249B2C5A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667250"/>
          </a:xfrm>
        </p:spPr>
        <p:txBody>
          <a:bodyPr>
            <a:normAutofit/>
          </a:bodyPr>
          <a:lstStyle/>
          <a:p>
            <a:r>
              <a:rPr lang="en-US" dirty="0"/>
              <a:t>Algorithm robustness against rater manipulations</a:t>
            </a:r>
          </a:p>
          <a:p>
            <a:pPr lvl="1"/>
            <a:r>
              <a:rPr lang="en-US" dirty="0"/>
              <a:t>Changing their “skills” to influence the algorithm outcome</a:t>
            </a:r>
          </a:p>
          <a:p>
            <a:pPr lvl="1"/>
            <a:r>
              <a:rPr lang="en-US" dirty="0"/>
              <a:t>Changing their labeling strategy (no randomized) to influence the algorithm outcome</a:t>
            </a:r>
          </a:p>
          <a:p>
            <a:pPr lvl="1"/>
            <a:r>
              <a:rPr lang="en-US" dirty="0"/>
              <a:t>Collude with other raters to influence the outcome for a particular contribution</a:t>
            </a:r>
          </a:p>
          <a:p>
            <a:pPr lvl="1"/>
            <a:endParaRPr lang="en-US" dirty="0"/>
          </a:p>
          <a:p>
            <a:r>
              <a:rPr lang="en-US" dirty="0"/>
              <a:t>The results are “robust” if the ratio of manipulations is not large</a:t>
            </a:r>
          </a:p>
          <a:p>
            <a:endParaRPr lang="en-US" dirty="0"/>
          </a:p>
          <a:p>
            <a:r>
              <a:rPr lang="en-US" dirty="0"/>
              <a:t>A recent research direction</a:t>
            </a:r>
          </a:p>
          <a:p>
            <a:pPr lvl="1"/>
            <a:r>
              <a:rPr lang="en-US" dirty="0"/>
              <a:t>Learning with the presence of strategic behavior</a:t>
            </a:r>
          </a:p>
        </p:txBody>
      </p:sp>
    </p:spTree>
    <p:extLst>
      <p:ext uri="{BB962C8B-B14F-4D97-AF65-F5344CB8AC3E}">
        <p14:creationId xmlns:p14="http://schemas.microsoft.com/office/powerpoint/2010/main" val="307513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771AB-DE73-3C45-B72F-B8452991C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Learning with the Presence of Strategic Behavior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39B40-9DCC-444F-AEA1-A3399483B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09" y="1951514"/>
            <a:ext cx="11065675" cy="395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4371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1A521-55AA-9046-BF66-E4C08174E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Spam 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8C0DB3-60D7-3643-A035-E9D1BDC74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087" y="1962785"/>
            <a:ext cx="57457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147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4764-B98F-E543-A8FF-BFB34573E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Spam 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18CF7-276A-C045-9275-ACDF1C9EF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030" y="1966595"/>
            <a:ext cx="5573406" cy="444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774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4764-B98F-E543-A8FF-BFB34573E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Spam Classification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7ABDF9-C3C9-2441-8E3D-45CB264FF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930" y="1948751"/>
            <a:ext cx="5565429" cy="425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084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65578-7194-3B49-ABBD-9B13971A9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2022A-F5B1-7944-9420-8E1A87C75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you like/dislike about this work?</a:t>
            </a:r>
          </a:p>
          <a:p>
            <a:endParaRPr lang="en-US" dirty="0"/>
          </a:p>
          <a:p>
            <a:r>
              <a:rPr lang="en-US" dirty="0"/>
              <a:t>If you are required to do a project as a follow-up for this work, what would you do?</a:t>
            </a:r>
          </a:p>
        </p:txBody>
      </p:sp>
    </p:spTree>
    <p:extLst>
      <p:ext uri="{BB962C8B-B14F-4D97-AF65-F5344CB8AC3E}">
        <p14:creationId xmlns:p14="http://schemas.microsoft.com/office/powerpoint/2010/main" val="15799705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1B32A-CAF3-734A-A9EF-E0512D572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Learned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FE896-422E-E244-A82D-07036A15F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EM-based methods</a:t>
            </a:r>
          </a:p>
          <a:p>
            <a:pPr lvl="1"/>
            <a:r>
              <a:rPr lang="en-US" dirty="0"/>
              <a:t>Empirically performs well</a:t>
            </a:r>
          </a:p>
          <a:p>
            <a:pPr lvl="1"/>
            <a:r>
              <a:rPr lang="en-US" dirty="0"/>
              <a:t>Relatively computationally efficient</a:t>
            </a:r>
          </a:p>
          <a:p>
            <a:pPr lvl="1"/>
            <a:r>
              <a:rPr lang="en-US" dirty="0"/>
              <a:t>No theoretical guarantee</a:t>
            </a:r>
          </a:p>
          <a:p>
            <a:endParaRPr lang="en-US" dirty="0"/>
          </a:p>
          <a:p>
            <a:r>
              <a:rPr lang="en-US" dirty="0"/>
              <a:t>Matrix-based methods</a:t>
            </a:r>
          </a:p>
          <a:p>
            <a:pPr lvl="1"/>
            <a:r>
              <a:rPr lang="en-US" dirty="0"/>
              <a:t>Comes with theoretical guarantee</a:t>
            </a:r>
          </a:p>
          <a:p>
            <a:pPr lvl="1"/>
            <a:r>
              <a:rPr lang="en-US" dirty="0"/>
              <a:t>Computationally expensive</a:t>
            </a:r>
          </a:p>
          <a:p>
            <a:pPr lvl="1"/>
            <a:endParaRPr lang="en-US" dirty="0"/>
          </a:p>
          <a:p>
            <a:r>
              <a:rPr lang="en-US" dirty="0"/>
              <a:t>Can we achieve the best of both worlds? </a:t>
            </a:r>
          </a:p>
        </p:txBody>
      </p:sp>
    </p:spTree>
    <p:extLst>
      <p:ext uri="{BB962C8B-B14F-4D97-AF65-F5344CB8AC3E}">
        <p14:creationId xmlns:p14="http://schemas.microsoft.com/office/powerpoint/2010/main" val="929421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6294C-0B48-F249-A08F-40CB094B5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Methods Meet 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0DFB8-3579-9848-855E-23BABD6E0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Spectral Methods Meet EM: A Provably Optimal Algorithm for Crowdsourcing. Zhang et al. JMLR 2016.</a:t>
            </a:r>
          </a:p>
          <a:p>
            <a:endParaRPr lang="en-US" dirty="0"/>
          </a:p>
          <a:p>
            <a:r>
              <a:rPr lang="en-US" dirty="0"/>
              <a:t>The main issue for EM: Might converge to local optimum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8299D9-D45E-C843-B89F-5E6459F6A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39" y="3742104"/>
            <a:ext cx="5914033" cy="300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5326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6294C-0B48-F249-A08F-40CB094B5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Methods Meet 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0DFB8-3579-9848-855E-23BABD6E0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Key idea:</a:t>
            </a:r>
          </a:p>
          <a:p>
            <a:pPr lvl="1"/>
            <a:r>
              <a:rPr lang="en-US" dirty="0"/>
              <a:t>Estimate the “confusion matrix” from data</a:t>
            </a:r>
          </a:p>
          <a:p>
            <a:pPr lvl="1"/>
            <a:r>
              <a:rPr lang="en-US" dirty="0"/>
              <a:t>Using the estimation as the initial point for running the EM algorithm</a:t>
            </a:r>
          </a:p>
          <a:p>
            <a:endParaRPr lang="en-US" dirty="0"/>
          </a:p>
          <a:p>
            <a:r>
              <a:rPr lang="en-US" dirty="0"/>
              <a:t>Key results</a:t>
            </a:r>
          </a:p>
          <a:p>
            <a:pPr lvl="1"/>
            <a:r>
              <a:rPr lang="en-US" dirty="0"/>
              <a:t>Given this fine-tuned starting point, with high probability, EM can achieve global optimal</a:t>
            </a:r>
          </a:p>
        </p:txBody>
      </p:sp>
    </p:spTree>
    <p:extLst>
      <p:ext uri="{BB962C8B-B14F-4D97-AF65-F5344CB8AC3E}">
        <p14:creationId xmlns:p14="http://schemas.microsoft.com/office/powerpoint/2010/main" val="15537825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46787-F577-F84D-8946-803DF4B8A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88115-EEA1-F04A-ABCA-AE7E0074D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kind of research do you like? Why?</a:t>
            </a:r>
          </a:p>
          <a:p>
            <a:pPr lvl="1"/>
            <a:r>
              <a:rPr lang="en-US" dirty="0"/>
              <a:t>Empirically oriented: Design new algorithms and examine them on some datasets. No theoretical guarantees.</a:t>
            </a:r>
          </a:p>
          <a:p>
            <a:pPr lvl="1"/>
            <a:r>
              <a:rPr lang="en-US" dirty="0"/>
              <a:t>Theoretically oriented: Make assumptions on the target problems. Design algorithms and prove theoretical properties of the algorithms.</a:t>
            </a:r>
          </a:p>
        </p:txBody>
      </p:sp>
    </p:spTree>
    <p:extLst>
      <p:ext uri="{BB962C8B-B14F-4D97-AF65-F5344CB8AC3E}">
        <p14:creationId xmlns:p14="http://schemas.microsoft.com/office/powerpoint/2010/main" val="944078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 - Presentations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High-level suggestions</a:t>
            </a:r>
          </a:p>
          <a:p>
            <a:pPr lvl="1"/>
            <a:r>
              <a:rPr lang="en-US" dirty="0"/>
              <a:t>When explaining math, give intuitions</a:t>
            </a:r>
          </a:p>
          <a:p>
            <a:pPr lvl="1"/>
            <a:r>
              <a:rPr lang="en-US" dirty="0"/>
              <a:t>Avoid putting too many words in the slides</a:t>
            </a:r>
          </a:p>
          <a:p>
            <a:pPr lvl="1"/>
            <a:r>
              <a:rPr lang="en-US" dirty="0"/>
              <a:t>Be enthusiastic and confident (if you are not, pretend to be)</a:t>
            </a:r>
          </a:p>
          <a:p>
            <a:pPr lvl="1"/>
            <a:endParaRPr lang="en-US" dirty="0"/>
          </a:p>
          <a:p>
            <a:r>
              <a:rPr lang="en-US" dirty="0"/>
              <a:t>An extreme (but helpful) example: Takahashi method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4D78C-D0BD-6044-A11A-1888551D4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945" y="4698625"/>
            <a:ext cx="1796302" cy="13857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A51263-E6E0-8C45-B44A-9527017C0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992" y="4698624"/>
            <a:ext cx="1796302" cy="1385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02CC38-8332-2644-9F4D-AB4F519A0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039" y="4698623"/>
            <a:ext cx="1796302" cy="1385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A646A0-84AE-1044-B70E-6999A09F2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3520" y="4698623"/>
            <a:ext cx="1796301" cy="13857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0CE13D-19BB-E14C-B5CF-62CEF33B8B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0299" y="4698623"/>
            <a:ext cx="1796301" cy="138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8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1D99D-5FA0-3640-A016-4F8243DC6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97CCB-F0A0-7B4E-BB9B-1F05737D5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4558"/>
          </a:xfrm>
        </p:spPr>
        <p:txBody>
          <a:bodyPr>
            <a:normAutofit/>
          </a:bodyPr>
          <a:lstStyle/>
          <a:p>
            <a:r>
              <a:rPr lang="en-US" dirty="0"/>
              <a:t>Goal: </a:t>
            </a:r>
          </a:p>
          <a:p>
            <a:pPr lvl="1"/>
            <a:r>
              <a:rPr lang="en-US" dirty="0"/>
              <a:t>Given a set of labels from a set of workers to tasks</a:t>
            </a:r>
          </a:p>
          <a:p>
            <a:pPr lvl="1"/>
            <a:r>
              <a:rPr lang="en-US" dirty="0"/>
              <a:t>Infer the true label of each task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6F3C43-2F61-4340-B86F-E51FB503E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583" y="3174479"/>
            <a:ext cx="5506278" cy="315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335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6579A-4E67-774D-8CE8-FC8F7736F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EM-Based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F52B4-FBCB-1C42-9F5C-3CDE54AFA6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0635" y="1825625"/>
                <a:ext cx="11003165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Model the label generation process</a:t>
                </a:r>
              </a:p>
              <a:p>
                <a:pPr lvl="1"/>
                <a:r>
                  <a:rPr lang="en-US" dirty="0"/>
                  <a:t>E.g., each worker gives the correct label with probability</a:t>
                </a:r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Can include more model parameters (task difficulty, </a:t>
                </a:r>
                <a:r>
                  <a:rPr lang="en-US" dirty="0" err="1"/>
                  <a:t>etc</a:t>
                </a:r>
                <a:r>
                  <a:rPr lang="en-US" dirty="0"/>
                  <a:t>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Optimize some objective function according on the model</a:t>
                </a:r>
              </a:p>
              <a:p>
                <a:pPr lvl="1"/>
                <a:r>
                  <a:rPr lang="en-US" dirty="0"/>
                  <a:t>Maximize likelihood – MLE</a:t>
                </a:r>
              </a:p>
              <a:p>
                <a:pPr lvl="1"/>
                <a:r>
                  <a:rPr lang="en-US" dirty="0"/>
                  <a:t>Maximize posterior – MAP (maximum a posteriori)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The optimization is often difficult and non-convex</a:t>
                </a:r>
              </a:p>
              <a:p>
                <a:pPr lvl="1"/>
                <a:r>
                  <a:rPr lang="en-US" dirty="0"/>
                  <a:t>Use EM to find the approximate optimal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F52B4-FBCB-1C42-9F5C-3CDE54AFA6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0635" y="1825625"/>
                <a:ext cx="11003165" cy="4351338"/>
              </a:xfrm>
              <a:blipFill>
                <a:blip r:embed="rId2"/>
                <a:stretch>
                  <a:fillRect l="-923" t="-2632" b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2EEEB3AC-18C3-3440-8B98-1EEFABD19648}"/>
                  </a:ext>
                </a:extLst>
              </p:cNvPr>
              <p:cNvSpPr/>
              <p:nvPr/>
            </p:nvSpPr>
            <p:spPr>
              <a:xfrm>
                <a:off x="9192915" y="3359706"/>
                <a:ext cx="2869030" cy="7934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/>
                  <a:t>D: Observations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: latent variables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2EEEB3AC-18C3-3440-8B98-1EEFABD196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2915" y="3359706"/>
                <a:ext cx="2869030" cy="793476"/>
              </a:xfrm>
              <a:prstGeom prst="roundRect">
                <a:avLst/>
              </a:prstGeom>
              <a:blipFill>
                <a:blip r:embed="rId3"/>
                <a:stretch>
                  <a:fillRect l="-1754" t="-7813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7227E25B-6CAE-C440-BC75-4DE1F8224ABE}"/>
                  </a:ext>
                </a:extLst>
              </p:cNvPr>
              <p:cNvSpPr/>
              <p:nvPr/>
            </p:nvSpPr>
            <p:spPr>
              <a:xfrm>
                <a:off x="8156265" y="4379496"/>
                <a:ext cx="3847813" cy="9096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/>
                  <a:t>Likelihood: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⁡[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Posterior: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⁡[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7227E25B-6CAE-C440-BC75-4DE1F8224A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6265" y="4379496"/>
                <a:ext cx="3847813" cy="909680"/>
              </a:xfrm>
              <a:prstGeom prst="roundRect">
                <a:avLst/>
              </a:prstGeom>
              <a:blipFill>
                <a:blip r:embed="rId4"/>
                <a:stretch>
                  <a:fillRect l="-984" b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39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C8BDB-8330-684E-819A-82E5B99BE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EM-Based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60BD8-6050-4E4B-AF63-AE21D81F7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Connection to supervised learning</a:t>
            </a:r>
          </a:p>
          <a:p>
            <a:pPr lvl="1"/>
            <a:r>
              <a:rPr lang="en-US" dirty="0"/>
              <a:t>Model of the labeling process: Hypothesis Set</a:t>
            </a:r>
          </a:p>
          <a:p>
            <a:pPr lvl="1"/>
            <a:r>
              <a:rPr lang="en-US" dirty="0"/>
              <a:t>Objective function (MLE, MAP): Error measure</a:t>
            </a:r>
          </a:p>
          <a:p>
            <a:pPr lvl="1"/>
            <a:r>
              <a:rPr lang="en-US" dirty="0"/>
              <a:t>EM: an algorithm to find a hypothesis within the set that minimizes the error </a:t>
            </a:r>
          </a:p>
          <a:p>
            <a:endParaRPr lang="en-US" dirty="0"/>
          </a:p>
          <a:p>
            <a:r>
              <a:rPr lang="en-US" dirty="0"/>
              <a:t>Reading question last lecture: </a:t>
            </a:r>
          </a:p>
          <a:p>
            <a:pPr lvl="1"/>
            <a:r>
              <a:rPr lang="en-US" dirty="0"/>
              <a:t>Is GLAD always better than majority voting?</a:t>
            </a:r>
          </a:p>
        </p:txBody>
      </p:sp>
    </p:spTree>
    <p:extLst>
      <p:ext uri="{BB962C8B-B14F-4D97-AF65-F5344CB8AC3E}">
        <p14:creationId xmlns:p14="http://schemas.microsoft.com/office/powerpoint/2010/main" val="407381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D6728-3136-364E-A492-D0886FD0F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EM-Based Approach	: Pros and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7403C-2D75-9E48-AE92-9E323C069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66498" cy="4351338"/>
          </a:xfrm>
        </p:spPr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Empirically performs well</a:t>
            </a:r>
          </a:p>
          <a:p>
            <a:pPr lvl="1"/>
            <a:r>
              <a:rPr lang="en-US" dirty="0"/>
              <a:t>A generic framework</a:t>
            </a:r>
          </a:p>
          <a:p>
            <a:pPr lvl="2"/>
            <a:r>
              <a:rPr lang="en-US" dirty="0"/>
              <a:t>There is a HUGE amount of papers along this line, with different models of label generation</a:t>
            </a:r>
          </a:p>
          <a:p>
            <a:endParaRPr lang="en-US" sz="600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EM only attempts to find the local optimal of the objective function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Lack of theoretical guarantees </a:t>
            </a:r>
            <a:r>
              <a:rPr lang="en-US" dirty="0"/>
              <a:t>on the final performance</a:t>
            </a:r>
          </a:p>
          <a:p>
            <a:pPr lvl="2"/>
            <a:r>
              <a:rPr lang="en-US" dirty="0"/>
              <a:t>Are we just getting lucky?</a:t>
            </a:r>
          </a:p>
        </p:txBody>
      </p:sp>
    </p:spTree>
    <p:extLst>
      <p:ext uri="{BB962C8B-B14F-4D97-AF65-F5344CB8AC3E}">
        <p14:creationId xmlns:p14="http://schemas.microsoft.com/office/powerpoint/2010/main" val="161423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19576</TotalTime>
  <Words>2657</Words>
  <Application>Microsoft Macintosh PowerPoint</Application>
  <PresentationFormat>Widescreen</PresentationFormat>
  <Paragraphs>703</Paragraphs>
  <Slides>49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Comic Sans MS</vt:lpstr>
      <vt:lpstr>Sylfaen</vt:lpstr>
      <vt:lpstr>Symbol</vt:lpstr>
      <vt:lpstr>Times New Roman</vt:lpstr>
      <vt:lpstr>Office Theme</vt:lpstr>
      <vt:lpstr>1_Office Theme</vt:lpstr>
      <vt:lpstr>Custom Design</vt:lpstr>
      <vt:lpstr>Label Aggregation:  Matrix-Based Methods</vt:lpstr>
      <vt:lpstr>Logistics – Assignment 3</vt:lpstr>
      <vt:lpstr>A Peek at the Data</vt:lpstr>
      <vt:lpstr>Logistics – Project Milestone 1</vt:lpstr>
      <vt:lpstr>Logistics - Presentations </vt:lpstr>
      <vt:lpstr>Label Aggregation</vt:lpstr>
      <vt:lpstr>EM-Based Approach</vt:lpstr>
      <vt:lpstr>EM-Based Approach</vt:lpstr>
      <vt:lpstr>EM-Based Approach : Pros and Cons</vt:lpstr>
      <vt:lpstr>Today’s Lecture: Matrix-Based Approach</vt:lpstr>
      <vt:lpstr>Matrix Representation of Workers’ Answers</vt:lpstr>
      <vt:lpstr>Let’s Look at Another Problem First</vt:lpstr>
      <vt:lpstr>Collaborative Filtering</vt:lpstr>
      <vt:lpstr>Collaborative Filtering</vt:lpstr>
      <vt:lpstr>Intuitions</vt:lpstr>
      <vt:lpstr>A very short intro to Low rank matrix approximation</vt:lpstr>
      <vt:lpstr>Rank of a Matrix</vt:lpstr>
      <vt:lpstr>Singular Value Decomposition (SVD)</vt:lpstr>
      <vt:lpstr>Singular Value Decomposition (SVD)</vt:lpstr>
      <vt:lpstr>Rank 1 Approximation</vt:lpstr>
      <vt:lpstr>Rank k Approximation</vt:lpstr>
      <vt:lpstr>Rank k Approximation</vt:lpstr>
      <vt:lpstr>Movie Recommendation Example</vt:lpstr>
      <vt:lpstr>Movie Recommendation Example</vt:lpstr>
      <vt:lpstr>Netflix Challenge</vt:lpstr>
      <vt:lpstr>How to Perform SVD</vt:lpstr>
      <vt:lpstr>Let’s (finally) get back to label aggregation</vt:lpstr>
      <vt:lpstr>User Generated Content</vt:lpstr>
      <vt:lpstr>Model</vt:lpstr>
      <vt:lpstr>The Goal Seems Different from Movie Recommendation</vt:lpstr>
      <vt:lpstr>Look at the “Expected” Rating Matrix E[U]</vt:lpstr>
      <vt:lpstr>Look at the “Expected” Rating Matrix E[U]</vt:lpstr>
      <vt:lpstr>Look at the “Expected” Rating Matrix E[U]</vt:lpstr>
      <vt:lpstr>From E[U] to U</vt:lpstr>
      <vt:lpstr>More Details</vt:lpstr>
      <vt:lpstr>Theoretical Guarantee</vt:lpstr>
      <vt:lpstr>Extensions</vt:lpstr>
      <vt:lpstr>Extensions</vt:lpstr>
      <vt:lpstr>Extensions</vt:lpstr>
      <vt:lpstr>Extensions</vt:lpstr>
      <vt:lpstr>Learning with the Presence of Strategic Behavior</vt:lpstr>
      <vt:lpstr>Example: Spam Classification</vt:lpstr>
      <vt:lpstr>Example: Spam Classification</vt:lpstr>
      <vt:lpstr>Example: Spam Classification</vt:lpstr>
      <vt:lpstr>Discussion</vt:lpstr>
      <vt:lpstr>What We Learned So Far</vt:lpstr>
      <vt:lpstr>Spectral Methods Meet EM</vt:lpstr>
      <vt:lpstr>Spectral Methods Meet EM</vt:lpstr>
      <vt:lpstr>Open 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2782</cp:revision>
  <cp:lastPrinted>2019-02-28T20:56:59Z</cp:lastPrinted>
  <dcterms:created xsi:type="dcterms:W3CDTF">2017-08-24T15:35:37Z</dcterms:created>
  <dcterms:modified xsi:type="dcterms:W3CDTF">2019-02-28T22:01:34Z</dcterms:modified>
</cp:coreProperties>
</file>